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9" r:id="rId2"/>
    <p:sldId id="258" r:id="rId3"/>
    <p:sldId id="262" r:id="rId4"/>
    <p:sldId id="270" r:id="rId5"/>
    <p:sldId id="261" r:id="rId6"/>
    <p:sldId id="275" r:id="rId7"/>
    <p:sldId id="271" r:id="rId8"/>
    <p:sldId id="263" r:id="rId9"/>
    <p:sldId id="264" r:id="rId10"/>
    <p:sldId id="272" r:id="rId11"/>
    <p:sldId id="265" r:id="rId12"/>
    <p:sldId id="273" r:id="rId13"/>
    <p:sldId id="266" r:id="rId14"/>
    <p:sldId id="267" r:id="rId15"/>
    <p:sldId id="277" r:id="rId16"/>
    <p:sldId id="274" r:id="rId17"/>
    <p:sldId id="276" r:id="rId18"/>
    <p:sldId id="269" r:id="rId19"/>
  </p:sldIdLst>
  <p:sldSz cx="9144000" cy="6858000" type="screen4x3"/>
  <p:notesSz cx="6858000" cy="9144000"/>
  <p:embeddedFontLst>
    <p:embeddedFont>
      <p:font typeface="나눔스퀘어라운드 Regular" panose="020B0600000101010101" charset="-127"/>
      <p:regular r:id="rId21"/>
    </p:embeddedFont>
    <p:embeddedFont>
      <p:font typeface="DaunPenh" panose="020B0604020202020204" charset="0"/>
      <p:regular r:id="rId22"/>
    </p:embeddedFont>
    <p:embeddedFont>
      <p:font typeface="HY나무B" panose="02030600000101010101" pitchFamily="18" charset="-127"/>
      <p:regular r:id="rId23"/>
    </p:embeddedFont>
    <p:embeddedFont>
      <p:font typeface="HY견고딕" panose="02030600000101010101" pitchFamily="18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HY나무M" panose="02030600000101010101" pitchFamily="18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840F"/>
    <a:srgbClr val="CD8300"/>
    <a:srgbClr val="DA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63" autoAdjust="0"/>
    <p:restoredTop sz="92742" autoAdjust="0"/>
  </p:normalViewPr>
  <p:slideViewPr>
    <p:cSldViewPr>
      <p:cViewPr>
        <p:scale>
          <a:sx n="100" d="100"/>
          <a:sy n="100" d="100"/>
        </p:scale>
        <p:origin x="970" y="-3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png>
</file>

<file path=ppt/media/image17.jpg>
</file>

<file path=ppt/media/image18.jpeg>
</file>

<file path=ppt/media/image2.jpg>
</file>

<file path=ppt/media/image3.jpg>
</file>

<file path=ppt/media/image4.jpg>
</file>

<file path=ppt/media/image5.jp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05654-A2FB-42B9-8E22-2F967BD0B2A6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634C67-16D3-4962-BC75-FBA7DA959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626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내용 부족함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34C67-16D3-4962-BC75-FBA7DA959DF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063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357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056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965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921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8579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741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13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471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795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938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579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1002C-AFA3-471E-812F-7D553797DE97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572E9-FA74-482D-8D13-0E0AFDE511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6757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10.jpeg"/><Relationship Id="rId7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hyperlink" Target="https://www.google.co.kr/url?sa=i&amp;rct=j&amp;q=&amp;esrc=s&amp;source=images&amp;cd=&amp;cad=rja&amp;uact=8&amp;ved=0ahUKEwitns7j7v7WAhUKwLwKHdO5CLMQjRwIBw&amp;url=https://www.polygon.com/2017/8/1/16075990/pubg-august-update-patch-notes&amp;psig=AOvVaw1n-Dh4_McyDvaA3piYwYvD&amp;ust=1508577363188606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steemit.com/wallpaper/@whiskey-delta-6/i-made-some-wallpapers-from-player-unknown-s-battleground-screenshots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5" Type="http://schemas.openxmlformats.org/officeDocument/2006/relationships/hyperlink" Target="http://www.google.co.kr/url?sa=i&amp;rct=j&amp;q=&amp;esrc=s&amp;source=images&amp;cd=&amp;cad=rja&amp;uact=8&amp;ved=0ahUKEwitns7j7v7WAhUKwLwKHdO5CLMQjRwIBw&amp;url=http://www.dogdrip.net/index.php?mid%3Dgame%26search_target%3Dtag%26search_keyword%3D%EC%A7%80%EB%A2%B0%EB%A5%BC%2B%EC%B0%BE%EC%9E%90%26m%3D1%26category%3D65002255%26page%3D29%26document_srl%3D124829147&amp;psig=AOvVaw1n-Dh4_McyDvaA3piYwYvD&amp;ust=1508577363188606" TargetMode="External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://indieobscura.com/article/1036/how-to-get-a-trench-coat-in-playerunknowns-battlegrounds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://indieobscura.com/article/1036/how-to-get-a-trench-coat-in-playerunknowns-battlegrounds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.kr/url?sa=i&amp;rct=j&amp;q=&amp;esrc=s&amp;source=images&amp;cd=&amp;cad=rja&amp;uact=8&amp;ved=0ahUKEwjFh5O-3P7WAhWKvLwKHYoKBa0QjRwIBw&amp;url=http://indieobscura.com/article/1014/map-and-all-locations-in-playerunknowns-battlegrounds&amp;psig=AOvVaw0W6IrMc3lIBrIcdkTcyC_S&amp;ust=1508567242326090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://www.google.co.kr/url?sa=i&amp;rct=j&amp;q=&amp;esrc=s&amp;source=images&amp;cd=&amp;cad=rja&amp;uact=8&amp;ved=0ahUKEwjFh5O-3P7WAhWKvLwKHYoKBa0QjRwIBw&amp;url=http://indieobscura.com/article/1014/map-and-all-locations-in-playerunknowns-battlegrounds&amp;psig=AOvVaw0W6IrMc3lIBrIcdkTcyC_S&amp;ust=1508567242326090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53386" y="2420888"/>
            <a:ext cx="4837222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8000" kern="1300" spc="80" dirty="0">
                <a:blipFill>
                  <a:blip r:embed="rId2"/>
                  <a:stretch>
                    <a:fillRect/>
                  </a:stretch>
                </a:blip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latin typeface="Headliner No. 45" panose="02000000000000000000" pitchFamily="2" charset="0"/>
                <a:cs typeface="DaunPenh" panose="01010101010101010101" pitchFamily="2" charset="0"/>
              </a:rPr>
              <a:t>DESIGN GROUNDS</a:t>
            </a:r>
            <a:endParaRPr lang="ko-KR" altLang="en-US" sz="8000" kern="1300" spc="80" dirty="0">
              <a:blipFill>
                <a:blip r:embed="rId2"/>
                <a:stretch>
                  <a:fillRect/>
                </a:stretch>
              </a:blipFill>
              <a:effectLst>
                <a:innerShdw blurRad="63500" dist="50800" dir="2700000">
                  <a:prstClr val="black">
                    <a:alpha val="50000"/>
                  </a:prstClr>
                </a:innerShdw>
              </a:effectLst>
              <a:latin typeface="Headliner No. 45" panose="02000000000000000000" pitchFamily="2" charset="0"/>
              <a:cs typeface="DaunPenh" panose="01010101010101010101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419872" y="2401466"/>
            <a:ext cx="2160240" cy="248406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softEdge rad="12700"/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spc="300" dirty="0">
                <a:solidFill>
                  <a:schemeClr val="bg1"/>
                </a:solidFill>
                <a:latin typeface="Headliner No. 45" panose="02000000000000000000" pitchFamily="2" charset="0"/>
              </a:rPr>
              <a:t>YELLOW TEAM</a:t>
            </a:r>
            <a:r>
              <a:rPr lang="en-US" altLang="ko-KR" sz="1600" spc="300" dirty="0">
                <a:solidFill>
                  <a:schemeClr val="bg1"/>
                </a:solidFill>
                <a:latin typeface="+mj-lt"/>
              </a:rPr>
              <a:t>’</a:t>
            </a:r>
            <a:r>
              <a:rPr lang="en-US" altLang="ko-KR" sz="1600" spc="300" dirty="0">
                <a:solidFill>
                  <a:schemeClr val="bg1"/>
                </a:solidFill>
                <a:latin typeface="Headliner No. 45" panose="02000000000000000000" pitchFamily="2" charset="0"/>
              </a:rPr>
              <a:t>S</a:t>
            </a:r>
            <a:endParaRPr lang="ko-KR" altLang="en-US" sz="1600" spc="300" dirty="0">
              <a:solidFill>
                <a:schemeClr val="bg1"/>
              </a:solidFill>
              <a:latin typeface="Headliner No. 45" panose="020000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04248" y="2719953"/>
            <a:ext cx="4283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blipFill>
                  <a:blip r:embed="rId3"/>
                  <a:stretch>
                    <a:fillRect/>
                  </a:stretch>
                </a:blipFill>
                <a:latin typeface="HY견고딕" panose="02030600000101010101" pitchFamily="18" charset="-127"/>
                <a:ea typeface="HY견고딕" panose="02030600000101010101" pitchFamily="18" charset="-127"/>
              </a:rPr>
              <a:t>TM</a:t>
            </a:r>
            <a:endParaRPr lang="ko-KR" altLang="en-US" sz="1200" dirty="0">
              <a:blipFill>
                <a:blip r:embed="rId3"/>
                <a:stretch>
                  <a:fillRect/>
                </a:stretch>
              </a:blip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935476" y="4272068"/>
            <a:ext cx="7031092" cy="1537781"/>
            <a:chOff x="935476" y="3861048"/>
            <a:chExt cx="7031092" cy="1537781"/>
          </a:xfrm>
        </p:grpSpPr>
        <p:sp>
          <p:nvSpPr>
            <p:cNvPr id="7" name="TextBox 6"/>
            <p:cNvSpPr txBox="1"/>
            <p:nvPr/>
          </p:nvSpPr>
          <p:spPr>
            <a:xfrm>
              <a:off x="3419872" y="3861048"/>
              <a:ext cx="2520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50000"/>
                    </a:schemeClr>
                  </a:solidFill>
                  <a:latin typeface="Summer Hearts" pitchFamily="50" charset="0"/>
                </a:rPr>
                <a:t>ULTIMATE &amp; FIGHT</a:t>
              </a:r>
              <a:endParaRPr lang="ko-KR" altLang="en-US" dirty="0">
                <a:solidFill>
                  <a:schemeClr val="tx1">
                    <a:lumMod val="50000"/>
                  </a:schemeClr>
                </a:solidFill>
                <a:latin typeface="Summer Hearts" pitchFamily="50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35476" y="4075390"/>
              <a:ext cx="7031092" cy="132343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8000" kern="1300" spc="80" dirty="0">
                  <a:ln>
                    <a:solidFill>
                      <a:schemeClr val="bg1">
                        <a:lumMod val="95000"/>
                        <a:lumOff val="5000"/>
                      </a:schemeClr>
                    </a:solidFill>
                  </a:ln>
                  <a:blipFill>
                    <a:blip r:embed="rId2"/>
                    <a:stretch>
                      <a:fillRect/>
                    </a:stretch>
                  </a:blip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Man in the Wild</a:t>
              </a:r>
              <a:endParaRPr lang="ko-KR" altLang="en-US" sz="8000" kern="1300" spc="80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blipFill>
                  <a:blip r:embed="rId2"/>
                  <a:stretch>
                    <a:fillRect/>
                  </a:stretch>
                </a:blip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3298894" y="4055968"/>
              <a:ext cx="2160240" cy="248406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/>
              </a:stretch>
            </a:blipFill>
            <a:ln>
              <a:noFill/>
            </a:ln>
            <a:effectLst>
              <a:glow rad="63500">
                <a:schemeClr val="bg1">
                  <a:alpha val="40000"/>
                </a:schemeClr>
              </a:glow>
              <a:softEdge rad="12700"/>
            </a:effectLst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spc="300" dirty="0" err="1" smtClean="0">
                  <a:solidFill>
                    <a:schemeClr val="bg1"/>
                  </a:solidFill>
                  <a:latin typeface="Headliner No. 45" panose="02000000000000000000" pitchFamily="2" charset="0"/>
                </a:rPr>
                <a:t>RnP</a:t>
              </a:r>
              <a:r>
                <a:rPr lang="en-US" altLang="ko-KR" sz="1600" spc="300" dirty="0" smtClean="0">
                  <a:solidFill>
                    <a:schemeClr val="bg1"/>
                  </a:solidFill>
                  <a:latin typeface="Headliner No. 45" panose="02000000000000000000" pitchFamily="2" charset="0"/>
                </a:rPr>
                <a:t> </a:t>
              </a:r>
              <a:r>
                <a:rPr lang="en-US" altLang="ko-KR" sz="1600" spc="300" dirty="0">
                  <a:solidFill>
                    <a:schemeClr val="bg1"/>
                  </a:solidFill>
                  <a:latin typeface="Headliner No. 45" panose="02000000000000000000" pitchFamily="2" charset="0"/>
                </a:rPr>
                <a:t>TEAM</a:t>
              </a:r>
              <a:r>
                <a:rPr lang="en-US" altLang="ko-KR" sz="1600" spc="300" dirty="0">
                  <a:solidFill>
                    <a:schemeClr val="bg1"/>
                  </a:solidFill>
                  <a:latin typeface="+mj-lt"/>
                </a:rPr>
                <a:t>’</a:t>
              </a:r>
              <a:r>
                <a:rPr lang="en-US" altLang="ko-KR" sz="1600" spc="300" dirty="0">
                  <a:solidFill>
                    <a:schemeClr val="bg1"/>
                  </a:solidFill>
                  <a:latin typeface="Headliner No. 45" panose="02000000000000000000" pitchFamily="2" charset="0"/>
                </a:rPr>
                <a:t>S</a:t>
              </a:r>
              <a:endParaRPr lang="ko-KR" altLang="en-US" sz="1600" spc="300" dirty="0">
                <a:solidFill>
                  <a:schemeClr val="bg1"/>
                </a:solidFill>
                <a:latin typeface="Headliner No. 45" panose="02000000000000000000" pitchFamily="2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683270" y="4374455"/>
              <a:ext cx="4283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n w="3175">
                    <a:solidFill>
                      <a:schemeClr val="bg1"/>
                    </a:solidFill>
                  </a:ln>
                  <a:blipFill>
                    <a:blip r:embed="rId3"/>
                    <a:stretch>
                      <a:fillRect/>
                    </a:stretch>
                  </a:blipFill>
                  <a:latin typeface="HY견고딕" panose="02030600000101010101" pitchFamily="18" charset="-127"/>
                  <a:ea typeface="HY견고딕" panose="02030600000101010101" pitchFamily="18" charset="-127"/>
                </a:rPr>
                <a:t>TM</a:t>
              </a:r>
              <a:endParaRPr lang="ko-KR" altLang="en-US" sz="1200" dirty="0">
                <a:ln w="3175">
                  <a:solidFill>
                    <a:schemeClr val="bg1"/>
                  </a:solidFill>
                </a:ln>
                <a:blipFill>
                  <a:blip r:embed="rId3"/>
                  <a:stretch>
                    <a:fillRect/>
                  </a:stretch>
                </a:blip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2186077" y="5809849"/>
            <a:ext cx="4529884" cy="198923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186077" y="5809849"/>
            <a:ext cx="4529884" cy="198923"/>
          </a:xfrm>
          <a:prstGeom prst="rect">
            <a:avLst/>
          </a:prstGeom>
          <a:solidFill>
            <a:srgbClr val="DA8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444910"/>
      </p:ext>
    </p:extLst>
  </p:cSld>
  <p:clrMapOvr>
    <a:masterClrMapping/>
  </p:clrMapOvr>
  <p:transition spd="slow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36512" y="0"/>
            <a:ext cx="919614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>
            <a:off x="8316416" y="6021288"/>
            <a:ext cx="576064" cy="576064"/>
            <a:chOff x="6300192" y="4221088"/>
            <a:chExt cx="576064" cy="576064"/>
          </a:xfrm>
        </p:grpSpPr>
        <p:sp>
          <p:nvSpPr>
            <p:cNvPr id="12" name="원형 화살표 11"/>
            <p:cNvSpPr/>
            <p:nvPr/>
          </p:nvSpPr>
          <p:spPr>
            <a:xfrm>
              <a:off x="6336196" y="4257092"/>
              <a:ext cx="504056" cy="504056"/>
            </a:xfrm>
            <a:prstGeom prst="circularArrow">
              <a:avLst>
                <a:gd name="adj1" fmla="val 12500"/>
                <a:gd name="adj2" fmla="val 750181"/>
                <a:gd name="adj3" fmla="val 20457681"/>
                <a:gd name="adj4" fmla="val 9019799"/>
                <a:gd name="adj5" fmla="val 12512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6300192" y="4221088"/>
              <a:ext cx="576064" cy="576064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961625" y="3068960"/>
            <a:ext cx="322075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7200" kern="1300" spc="80" dirty="0">
                <a:blipFill>
                  <a:blip r:embed="rId2"/>
                  <a:stretch>
                    <a:fillRect/>
                  </a:stretch>
                </a:blip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latin typeface="HY나무B" panose="02030600000101010101" pitchFamily="18" charset="-127"/>
                <a:ea typeface="HY나무B" panose="02030600000101010101" pitchFamily="18" charset="-127"/>
                <a:cs typeface="DaunPenh" panose="01010101010101010101" pitchFamily="2" charset="0"/>
              </a:rPr>
              <a:t>게임 </a:t>
            </a:r>
            <a:r>
              <a:rPr lang="en-US" altLang="ko-KR" sz="7200" kern="1300" spc="80" dirty="0">
                <a:blipFill>
                  <a:blip r:embed="rId2"/>
                  <a:stretch>
                    <a:fillRect/>
                  </a:stretch>
                </a:blip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latin typeface="HY나무B" panose="02030600000101010101" pitchFamily="18" charset="-127"/>
                <a:ea typeface="HY나무B" panose="02030600000101010101" pitchFamily="18" charset="-127"/>
                <a:cs typeface="DaunPenh" panose="01010101010101010101" pitchFamily="2" charset="0"/>
              </a:rPr>
              <a:t>UI</a:t>
            </a:r>
            <a:endParaRPr lang="ko-KR" altLang="en-US" sz="7200" kern="1300" spc="80" dirty="0">
              <a:blipFill>
                <a:blip r:embed="rId2"/>
                <a:stretch>
                  <a:fillRect/>
                </a:stretch>
              </a:blipFill>
              <a:effectLst>
                <a:innerShdw blurRad="63500" dist="50800" dir="2700000">
                  <a:prstClr val="black">
                    <a:alpha val="50000"/>
                  </a:prstClr>
                </a:innerShdw>
              </a:effectLst>
              <a:latin typeface="HY나무B" panose="02030600000101010101" pitchFamily="18" charset="-127"/>
              <a:ea typeface="HY나무B" panose="02030600000101010101" pitchFamily="18" charset="-127"/>
              <a:cs typeface="DaunPenh" panose="01010101010101010101" pitchFamily="2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851920" y="2708920"/>
            <a:ext cx="1512168" cy="307454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softEdge rad="12700"/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300" dirty="0">
                <a:solidFill>
                  <a:schemeClr val="bg1"/>
                </a:solidFill>
                <a:latin typeface="Headliner No. 45" panose="02000000000000000000" pitchFamily="2" charset="0"/>
              </a:rPr>
              <a:t>CHAPTER. 3</a:t>
            </a:r>
            <a:endParaRPr lang="ko-KR" altLang="en-US" sz="1500" spc="300" dirty="0">
              <a:solidFill>
                <a:schemeClr val="bg1"/>
              </a:solidFill>
              <a:latin typeface="Headliner No. 45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369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HANS\Desktop\배그\3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91" t="9721" r="4778"/>
          <a:stretch/>
        </p:blipFill>
        <p:spPr bwMode="auto">
          <a:xfrm>
            <a:off x="-21076" y="688751"/>
            <a:ext cx="9165076" cy="6196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직사각형 38"/>
          <p:cNvSpPr/>
          <p:nvPr/>
        </p:nvSpPr>
        <p:spPr>
          <a:xfrm>
            <a:off x="-36512" y="696471"/>
            <a:ext cx="9175047" cy="581404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lumOff val="25000"/>
                  <a:alpha val="33000"/>
                </a:schemeClr>
              </a:gs>
              <a:gs pos="100000">
                <a:srgbClr val="DA8C00">
                  <a:alpha val="44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3273598" y="1529158"/>
            <a:ext cx="936104" cy="936104"/>
          </a:xfrm>
          <a:prstGeom prst="roundRect">
            <a:avLst/>
          </a:prstGeom>
          <a:pattFill prst="wdDnDiag">
            <a:fgClr>
              <a:schemeClr val="tx1"/>
            </a:fgClr>
            <a:bgClr>
              <a:schemeClr val="tx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3131840" y="1079158"/>
            <a:ext cx="166243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IDEA KEYWORD</a:t>
            </a:r>
            <a:endParaRPr lang="ko-KR" altLang="en-US" sz="11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4424157" y="1529158"/>
            <a:ext cx="936104" cy="936104"/>
          </a:xfrm>
          <a:prstGeom prst="roundRect">
            <a:avLst/>
          </a:prstGeom>
          <a:pattFill prst="dkVert">
            <a:fgClr>
              <a:srgbClr val="FFC000"/>
            </a:fgClr>
            <a:bgClr>
              <a:schemeClr val="tx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모서리가 둥근 직사각형 52"/>
          <p:cNvSpPr/>
          <p:nvPr/>
        </p:nvSpPr>
        <p:spPr>
          <a:xfrm>
            <a:off x="5574715" y="1529158"/>
            <a:ext cx="936104" cy="936104"/>
          </a:xfrm>
          <a:prstGeom prst="roundRect">
            <a:avLst/>
          </a:prstGeom>
          <a:pattFill prst="openDmnd">
            <a:fgClr>
              <a:schemeClr val="tx1"/>
            </a:fgClr>
            <a:bgClr>
              <a:schemeClr val="tx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모서리가 둥근 직사각형 53"/>
          <p:cNvSpPr/>
          <p:nvPr/>
        </p:nvSpPr>
        <p:spPr>
          <a:xfrm>
            <a:off x="6725273" y="1529158"/>
            <a:ext cx="936104" cy="936104"/>
          </a:xfrm>
          <a:prstGeom prst="roundRect">
            <a:avLst/>
          </a:prstGeom>
          <a:pattFill prst="lgConfetti">
            <a:fgClr>
              <a:srgbClr val="FFFF00"/>
            </a:fgClr>
            <a:bgClr>
              <a:schemeClr val="tx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모서리가 둥근 직사각형 54"/>
          <p:cNvSpPr/>
          <p:nvPr/>
        </p:nvSpPr>
        <p:spPr>
          <a:xfrm>
            <a:off x="7875832" y="1529158"/>
            <a:ext cx="936104" cy="936104"/>
          </a:xfrm>
          <a:prstGeom prst="roundRect">
            <a:avLst/>
          </a:prstGeom>
          <a:pattFill prst="dashHorz">
            <a:fgClr>
              <a:schemeClr val="tx1"/>
            </a:fgClr>
            <a:bgClr>
              <a:schemeClr val="tx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모서리가 둥근 직사각형 55"/>
          <p:cNvSpPr/>
          <p:nvPr/>
        </p:nvSpPr>
        <p:spPr>
          <a:xfrm>
            <a:off x="3273598" y="2702079"/>
            <a:ext cx="936104" cy="936104"/>
          </a:xfrm>
          <a:prstGeom prst="roundRect">
            <a:avLst/>
          </a:prstGeom>
          <a:pattFill prst="smGrid">
            <a:fgClr>
              <a:schemeClr val="tx1"/>
            </a:fgClr>
            <a:bgClr>
              <a:schemeClr val="tx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모서리가 둥근 직사각형 56"/>
          <p:cNvSpPr/>
          <p:nvPr/>
        </p:nvSpPr>
        <p:spPr>
          <a:xfrm>
            <a:off x="4422480" y="2702079"/>
            <a:ext cx="936104" cy="936104"/>
          </a:xfrm>
          <a:prstGeom prst="roundRect">
            <a:avLst/>
          </a:prstGeom>
          <a:pattFill prst="wdUpDiag">
            <a:fgClr>
              <a:schemeClr val="tx1"/>
            </a:fgClr>
            <a:bgClr>
              <a:schemeClr val="tx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/>
          <p:cNvSpPr txBox="1"/>
          <p:nvPr/>
        </p:nvSpPr>
        <p:spPr>
          <a:xfrm>
            <a:off x="3131840" y="4077072"/>
            <a:ext cx="166243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RESULTS</a:t>
            </a:r>
            <a:endParaRPr lang="ko-KR" altLang="en-US" sz="11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1" name="모서리가 둥근 직사각형 60"/>
          <p:cNvSpPr/>
          <p:nvPr/>
        </p:nvSpPr>
        <p:spPr>
          <a:xfrm>
            <a:off x="3273598" y="4509120"/>
            <a:ext cx="936104" cy="936104"/>
          </a:xfrm>
          <a:prstGeom prst="roundRect">
            <a:avLst/>
          </a:prstGeom>
          <a:pattFill prst="plaid">
            <a:fgClr>
              <a:schemeClr val="tx1"/>
            </a:fgClr>
            <a:bgClr>
              <a:schemeClr val="tx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모서리가 둥근 직사각형 61"/>
          <p:cNvSpPr/>
          <p:nvPr/>
        </p:nvSpPr>
        <p:spPr>
          <a:xfrm>
            <a:off x="4424157" y="4509120"/>
            <a:ext cx="936104" cy="936104"/>
          </a:xfrm>
          <a:prstGeom prst="roundRect">
            <a:avLst/>
          </a:prstGeom>
          <a:pattFill prst="openDmnd">
            <a:fgClr>
              <a:srgbClr val="FFC000"/>
            </a:fgClr>
            <a:bgClr>
              <a:schemeClr val="tx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모서리가 둥근 직사각형 62"/>
          <p:cNvSpPr/>
          <p:nvPr/>
        </p:nvSpPr>
        <p:spPr>
          <a:xfrm>
            <a:off x="5574715" y="4509120"/>
            <a:ext cx="936104" cy="936104"/>
          </a:xfrm>
          <a:prstGeom prst="roundRect">
            <a:avLst/>
          </a:prstGeom>
          <a:pattFill prst="lgGrid">
            <a:fgClr>
              <a:schemeClr val="tx1"/>
            </a:fgClr>
            <a:bgClr>
              <a:schemeClr val="tx1">
                <a:lumMod val="50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/>
          <p:cNvSpPr txBox="1"/>
          <p:nvPr/>
        </p:nvSpPr>
        <p:spPr>
          <a:xfrm>
            <a:off x="6696236" y="4749840"/>
            <a:ext cx="2232248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latin typeface="HY나무B" panose="02030600000101010101" pitchFamily="18" charset="-127"/>
                <a:ea typeface="HY나무B" panose="02030600000101010101" pitchFamily="18" charset="-127"/>
              </a:rPr>
              <a:t>게임 </a:t>
            </a:r>
            <a:r>
              <a:rPr lang="en-US" altLang="ko-KR" sz="2400" dirty="0" smtClean="0">
                <a:latin typeface="HY나무B" panose="02030600000101010101" pitchFamily="18" charset="-127"/>
                <a:ea typeface="HY나무B" panose="02030600000101010101" pitchFamily="18" charset="-127"/>
              </a:rPr>
              <a:t>UI </a:t>
            </a:r>
            <a:r>
              <a:rPr lang="ko-KR" altLang="en-US" sz="2400" dirty="0" smtClean="0">
                <a:latin typeface="HY나무B" panose="02030600000101010101" pitchFamily="18" charset="-127"/>
                <a:ea typeface="HY나무B" panose="02030600000101010101" pitchFamily="18" charset="-127"/>
              </a:rPr>
              <a:t>구성도</a:t>
            </a:r>
            <a:endParaRPr lang="ko-KR" altLang="en-US" sz="2400" b="1" dirty="0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grpSp>
        <p:nvGrpSpPr>
          <p:cNvPr id="45" name="그룹 44"/>
          <p:cNvGrpSpPr/>
          <p:nvPr/>
        </p:nvGrpSpPr>
        <p:grpSpPr>
          <a:xfrm>
            <a:off x="-31047" y="5949280"/>
            <a:ext cx="9308900" cy="908720"/>
            <a:chOff x="3583" y="5949280"/>
            <a:chExt cx="9273904" cy="908720"/>
          </a:xfrm>
        </p:grpSpPr>
        <p:sp>
          <p:nvSpPr>
            <p:cNvPr id="46" name="직사각형 45"/>
            <p:cNvSpPr/>
            <p:nvPr/>
          </p:nvSpPr>
          <p:spPr>
            <a:xfrm>
              <a:off x="3583" y="6419914"/>
              <a:ext cx="9144000" cy="438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7" name="그룹 46"/>
            <p:cNvGrpSpPr/>
            <p:nvPr/>
          </p:nvGrpSpPr>
          <p:grpSpPr>
            <a:xfrm>
              <a:off x="107504" y="6566409"/>
              <a:ext cx="282694" cy="174959"/>
              <a:chOff x="1017634" y="4545031"/>
              <a:chExt cx="411242" cy="254517"/>
            </a:xfrm>
          </p:grpSpPr>
          <p:grpSp>
            <p:nvGrpSpPr>
              <p:cNvPr id="66" name="그룹 65"/>
              <p:cNvGrpSpPr/>
              <p:nvPr/>
            </p:nvGrpSpPr>
            <p:grpSpPr>
              <a:xfrm>
                <a:off x="1171782" y="4545031"/>
                <a:ext cx="257094" cy="254517"/>
                <a:chOff x="1171782" y="4545031"/>
                <a:chExt cx="257094" cy="254517"/>
              </a:xfrm>
            </p:grpSpPr>
            <p:sp>
              <p:nvSpPr>
                <p:cNvPr id="70" name="타원 69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양쪽 모서리가 둥근 사각형 70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7" name="그룹 66"/>
              <p:cNvGrpSpPr/>
              <p:nvPr/>
            </p:nvGrpSpPr>
            <p:grpSpPr>
              <a:xfrm>
                <a:off x="1017634" y="4595988"/>
                <a:ext cx="205621" cy="203560"/>
                <a:chOff x="1171782" y="4545031"/>
                <a:chExt cx="257094" cy="254517"/>
              </a:xfrm>
            </p:grpSpPr>
            <p:sp>
              <p:nvSpPr>
                <p:cNvPr id="68" name="타원 67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양쪽 모서리가 둥근 사각형 68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48" name="그룹 47"/>
            <p:cNvGrpSpPr/>
            <p:nvPr/>
          </p:nvGrpSpPr>
          <p:grpSpPr>
            <a:xfrm>
              <a:off x="7233037" y="5949280"/>
              <a:ext cx="2044450" cy="472118"/>
              <a:chOff x="5782026" y="5425411"/>
              <a:chExt cx="2044450" cy="472118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5782026" y="5497419"/>
                <a:ext cx="20444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en-US" altLang="ko-KR" sz="2000" kern="1300" spc="80" dirty="0">
                    <a:solidFill>
                      <a:schemeClr val="tx1">
                        <a:lumMod val="50000"/>
                      </a:schemeClr>
                    </a:solidFill>
                    <a:effectLst>
                      <a:innerShdw blurRad="63500" dist="50800" dir="2700000">
                        <a:prstClr val="black">
                          <a:alpha val="50000"/>
                        </a:prstClr>
                      </a:innerShdw>
                    </a:effectLst>
                    <a:latin typeface="Headliner No. 45" panose="02000000000000000000" pitchFamily="2" charset="0"/>
                    <a:cs typeface="DaunPenh" panose="01010101010101010101" pitchFamily="2" charset="0"/>
                  </a:rPr>
                  <a:t>Man in The Wild</a:t>
                </a:r>
                <a:endParaRPr lang="ko-KR" altLang="en-US" sz="2000" kern="1300" spc="80" dirty="0">
                  <a:solidFill>
                    <a:schemeClr val="tx1">
                      <a:lumMod val="50000"/>
                    </a:schemeClr>
                  </a:solidFill>
                  <a:effectLst>
                    <a:innerShdw blurRad="63500" dist="50800" dir="2700000">
                      <a:prstClr val="black">
                        <a:alpha val="50000"/>
                      </a:prstClr>
                    </a:innerShdw>
                  </a:effectLst>
                  <a:latin typeface="Headliner No. 45" panose="02000000000000000000" pitchFamily="2" charset="0"/>
                  <a:cs typeface="DaunPenh" panose="01010101010101010101" pitchFamily="2" charset="0"/>
                </a:endParaRPr>
              </a:p>
            </p:txBody>
          </p:sp>
          <p:sp>
            <p:nvSpPr>
              <p:cNvPr id="65" name="직사각형 64"/>
              <p:cNvSpPr/>
              <p:nvPr/>
            </p:nvSpPr>
            <p:spPr>
              <a:xfrm>
                <a:off x="6398163" y="5425411"/>
                <a:ext cx="1116126" cy="16382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spc="300" dirty="0" err="1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RnP</a:t>
                </a:r>
                <a:r>
                  <a:rPr lang="en-US" altLang="ko-KR" sz="700" spc="300" dirty="0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 TEAM’S</a:t>
                </a:r>
                <a:endParaRPr lang="ko-KR" altLang="en-US" sz="700" spc="300" dirty="0">
                  <a:solidFill>
                    <a:schemeClr val="tx1"/>
                  </a:solidFill>
                  <a:latin typeface="Headliner No. 45" panose="02000000000000000000" pitchFamily="2" charset="0"/>
                </a:endParaRPr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>
              <a:off x="467544" y="6525344"/>
              <a:ext cx="165618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TEAM MEMBER  3/3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1979712" y="6566409"/>
              <a:ext cx="1368152" cy="220545"/>
            </a:xfrm>
            <a:prstGeom prst="rect">
              <a:avLst/>
            </a:prstGeom>
            <a:solidFill>
              <a:srgbClr val="DA8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  RECEIVE INVITE</a:t>
              </a:r>
              <a:endParaRPr lang="ko-KR" altLang="en-US" sz="1050" b="1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59" name="L 도형 58"/>
            <p:cNvSpPr/>
            <p:nvPr/>
          </p:nvSpPr>
          <p:spPr>
            <a:xfrm rot="18900000">
              <a:off x="2058164" y="6584625"/>
              <a:ext cx="112102" cy="112102"/>
            </a:xfrm>
            <a:prstGeom prst="corner">
              <a:avLst>
                <a:gd name="adj1" fmla="val 23545"/>
                <a:gd name="adj2" fmla="val 20899"/>
              </a:avLst>
            </a:pr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2" name="그룹 71"/>
          <p:cNvGrpSpPr/>
          <p:nvPr/>
        </p:nvGrpSpPr>
        <p:grpSpPr>
          <a:xfrm>
            <a:off x="-81944" y="-27384"/>
            <a:ext cx="9229527" cy="1043561"/>
            <a:chOff x="-81944" y="-27384"/>
            <a:chExt cx="9229527" cy="1043561"/>
          </a:xfrm>
        </p:grpSpPr>
        <p:sp>
          <p:nvSpPr>
            <p:cNvPr id="73" name="직사각형 72"/>
            <p:cNvSpPr/>
            <p:nvPr/>
          </p:nvSpPr>
          <p:spPr>
            <a:xfrm>
              <a:off x="3583" y="-10015"/>
              <a:ext cx="9144000" cy="7213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0" y="427855"/>
              <a:ext cx="9144000" cy="334426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자유형 74"/>
            <p:cNvSpPr/>
            <p:nvPr/>
          </p:nvSpPr>
          <p:spPr>
            <a:xfrm>
              <a:off x="-31047" y="-20857"/>
              <a:ext cx="2653868" cy="1037034"/>
            </a:xfrm>
            <a:custGeom>
              <a:avLst/>
              <a:gdLst>
                <a:gd name="connsiteX0" fmla="*/ 2076450 w 2076450"/>
                <a:gd name="connsiteY0" fmla="*/ 0 h 1009650"/>
                <a:gd name="connsiteX1" fmla="*/ 0 w 2076450"/>
                <a:gd name="connsiteY1" fmla="*/ 0 h 1009650"/>
                <a:gd name="connsiteX2" fmla="*/ 0 w 2076450"/>
                <a:gd name="connsiteY2" fmla="*/ 1009650 h 1009650"/>
                <a:gd name="connsiteX3" fmla="*/ 1190625 w 2076450"/>
                <a:gd name="connsiteY3" fmla="*/ 857250 h 1009650"/>
                <a:gd name="connsiteX4" fmla="*/ 2076450 w 2076450"/>
                <a:gd name="connsiteY4" fmla="*/ 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6450" h="1009650">
                  <a:moveTo>
                    <a:pt x="2076450" y="0"/>
                  </a:moveTo>
                  <a:lnTo>
                    <a:pt x="0" y="0"/>
                  </a:lnTo>
                  <a:lnTo>
                    <a:pt x="0" y="1009650"/>
                  </a:lnTo>
                  <a:lnTo>
                    <a:pt x="1190625" y="857250"/>
                  </a:lnTo>
                  <a:lnTo>
                    <a:pt x="2076450" y="0"/>
                  </a:lnTo>
                  <a:close/>
                </a:path>
              </a:pathLst>
            </a:custGeom>
            <a:solidFill>
              <a:srgbClr val="DA8C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-19912" y="200374"/>
              <a:ext cx="1868205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3200" kern="1300" spc="80" dirty="0"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Chapter. 3</a:t>
              </a:r>
              <a:endParaRPr lang="ko-KR" altLang="en-US" sz="3200" kern="1300" spc="80" dirty="0"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-81944" y="-27384"/>
              <a:ext cx="205216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2000" kern="1300" spc="80" dirty="0">
                  <a:solidFill>
                    <a:srgbClr val="FFC000"/>
                  </a:solid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Man in The Wild</a:t>
              </a:r>
              <a:endParaRPr lang="ko-KR" altLang="en-US" sz="2000" kern="1300" spc="80" dirty="0">
                <a:solidFill>
                  <a:srgbClr val="FFC000"/>
                </a:solid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860032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CHAPTER3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868144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CHAPTER4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6876256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CHAPTER5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81" name="그림 8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7900" y="67020"/>
              <a:ext cx="720080" cy="303783"/>
            </a:xfrm>
            <a:prstGeom prst="rect">
              <a:avLst/>
            </a:prstGeom>
          </p:spPr>
        </p:pic>
        <p:sp>
          <p:nvSpPr>
            <p:cNvPr id="82" name="TextBox 81"/>
            <p:cNvSpPr txBox="1"/>
            <p:nvPr/>
          </p:nvSpPr>
          <p:spPr>
            <a:xfrm>
              <a:off x="1907704" y="464263"/>
              <a:ext cx="3744416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게임 </a:t>
              </a:r>
              <a:r>
                <a:rPr lang="en-US" altLang="ko-KR" sz="110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UI</a:t>
              </a:r>
              <a:endParaRPr lang="ko-KR" altLang="en-US" sz="1100" b="1" dirty="0">
                <a:solidFill>
                  <a:schemeClr val="bg1">
                    <a:lumMod val="95000"/>
                    <a:lumOff val="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  <p:sp>
        <p:nvSpPr>
          <p:cNvPr id="112" name="TextBox 111"/>
          <p:cNvSpPr txBox="1"/>
          <p:nvPr/>
        </p:nvSpPr>
        <p:spPr>
          <a:xfrm>
            <a:off x="2843808" y="116632"/>
            <a:ext cx="93610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CHAPTER1</a:t>
            </a:r>
            <a:endParaRPr lang="ko-KR" altLang="en-US" sz="1100" b="1" dirty="0">
              <a:solidFill>
                <a:schemeClr val="tx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3851920" y="116632"/>
            <a:ext cx="93610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CHAPTER2</a:t>
            </a:r>
            <a:endParaRPr lang="ko-KR" altLang="en-US" sz="1100" b="1" dirty="0">
              <a:solidFill>
                <a:schemeClr val="tx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9109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6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1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6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61" grpId="0" animBg="1"/>
      <p:bldP spid="62" grpId="0" animBg="1"/>
      <p:bldP spid="63" grpId="0" animBg="1"/>
      <p:bldP spid="6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-36512" y="0"/>
            <a:ext cx="919614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>
            <a:off x="8316416" y="6021288"/>
            <a:ext cx="576064" cy="576064"/>
            <a:chOff x="6300192" y="4221088"/>
            <a:chExt cx="576064" cy="576064"/>
          </a:xfrm>
        </p:grpSpPr>
        <p:sp>
          <p:nvSpPr>
            <p:cNvPr id="12" name="원형 화살표 11"/>
            <p:cNvSpPr/>
            <p:nvPr/>
          </p:nvSpPr>
          <p:spPr>
            <a:xfrm>
              <a:off x="6336196" y="4257092"/>
              <a:ext cx="504056" cy="504056"/>
            </a:xfrm>
            <a:prstGeom prst="circularArrow">
              <a:avLst>
                <a:gd name="adj1" fmla="val 12500"/>
                <a:gd name="adj2" fmla="val 750181"/>
                <a:gd name="adj3" fmla="val 20457681"/>
                <a:gd name="adj4" fmla="val 9019799"/>
                <a:gd name="adj5" fmla="val 12512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6300192" y="4221088"/>
              <a:ext cx="576064" cy="576064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453472" y="3068960"/>
            <a:ext cx="4237058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7200" kern="1300" spc="80" dirty="0">
                <a:blipFill>
                  <a:blip r:embed="rId2"/>
                  <a:stretch>
                    <a:fillRect/>
                  </a:stretch>
                </a:blip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latin typeface="HY나무B" panose="02030600000101010101" pitchFamily="18" charset="-127"/>
                <a:ea typeface="HY나무B" panose="02030600000101010101" pitchFamily="18" charset="-127"/>
                <a:cs typeface="DaunPenh" panose="01010101010101010101" pitchFamily="2" charset="0"/>
              </a:rPr>
              <a:t>게임 요소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851920" y="2708920"/>
            <a:ext cx="1512168" cy="307454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softEdge rad="12700"/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300" dirty="0">
                <a:solidFill>
                  <a:schemeClr val="bg1"/>
                </a:solidFill>
                <a:latin typeface="Headliner No. 45" panose="02000000000000000000" pitchFamily="2" charset="0"/>
              </a:rPr>
              <a:t>CHAPTER. 4</a:t>
            </a:r>
            <a:endParaRPr lang="ko-KR" altLang="en-US" sz="1500" spc="300" dirty="0">
              <a:solidFill>
                <a:schemeClr val="bg1"/>
              </a:solidFill>
              <a:latin typeface="Headliner No. 45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93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HANS\Desktop\배그\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5" r="1945"/>
          <a:stretch/>
        </p:blipFill>
        <p:spPr bwMode="auto">
          <a:xfrm>
            <a:off x="-31047" y="318144"/>
            <a:ext cx="9175047" cy="620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직사각형 38"/>
          <p:cNvSpPr/>
          <p:nvPr/>
        </p:nvSpPr>
        <p:spPr>
          <a:xfrm>
            <a:off x="-36512" y="711304"/>
            <a:ext cx="9175047" cy="581404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lumOff val="25000"/>
                  <a:alpha val="0"/>
                </a:schemeClr>
              </a:gs>
              <a:gs pos="100000">
                <a:srgbClr val="DA8C00">
                  <a:alpha val="13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105475" y="980728"/>
            <a:ext cx="831217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rgbClr val="DA8C00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구급약</a:t>
            </a:r>
            <a:endParaRPr lang="ko-KR" altLang="en-US" sz="1400" b="1" dirty="0">
              <a:solidFill>
                <a:srgbClr val="DA8C00"/>
              </a:soli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827584" y="1151166"/>
            <a:ext cx="633701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DA8C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STEP1</a:t>
            </a:r>
            <a:endParaRPr lang="ko-KR" altLang="en-US" sz="1100" b="1" dirty="0">
              <a:solidFill>
                <a:srgbClr val="DA8C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172" name="Picture 4" descr="C:\Users\HANS\Desktop\배그\V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25" y="1105012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 descr="C:\Users\HANS\Desktop\배그\V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1377117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C:\Users\HANS\Desktop\배그\V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1797602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5" name="Picture 7" descr="C:\Users\HANS\Desktop\배그\V4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2230718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C:\Users\HANS\Desktop\배그\V5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2669880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9" name="그룹 48"/>
          <p:cNvGrpSpPr/>
          <p:nvPr/>
        </p:nvGrpSpPr>
        <p:grpSpPr>
          <a:xfrm>
            <a:off x="-31047" y="5949280"/>
            <a:ext cx="9308900" cy="908720"/>
            <a:chOff x="3583" y="5949280"/>
            <a:chExt cx="9273904" cy="908720"/>
          </a:xfrm>
        </p:grpSpPr>
        <p:sp>
          <p:nvSpPr>
            <p:cNvPr id="50" name="직사각형 49"/>
            <p:cNvSpPr/>
            <p:nvPr/>
          </p:nvSpPr>
          <p:spPr>
            <a:xfrm>
              <a:off x="3583" y="6419914"/>
              <a:ext cx="9144000" cy="438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2" name="그룹 51"/>
            <p:cNvGrpSpPr/>
            <p:nvPr/>
          </p:nvGrpSpPr>
          <p:grpSpPr>
            <a:xfrm>
              <a:off x="107504" y="6566409"/>
              <a:ext cx="282694" cy="174959"/>
              <a:chOff x="1017634" y="4545031"/>
              <a:chExt cx="411242" cy="254517"/>
            </a:xfrm>
          </p:grpSpPr>
          <p:grpSp>
            <p:nvGrpSpPr>
              <p:cNvPr id="59" name="그룹 58"/>
              <p:cNvGrpSpPr/>
              <p:nvPr/>
            </p:nvGrpSpPr>
            <p:grpSpPr>
              <a:xfrm>
                <a:off x="1171782" y="4545031"/>
                <a:ext cx="257094" cy="254517"/>
                <a:chOff x="1171782" y="4545031"/>
                <a:chExt cx="257094" cy="254517"/>
              </a:xfrm>
            </p:grpSpPr>
            <p:sp>
              <p:nvSpPr>
                <p:cNvPr id="63" name="타원 62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양쪽 모서리가 둥근 사각형 63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0" name="그룹 59"/>
              <p:cNvGrpSpPr/>
              <p:nvPr/>
            </p:nvGrpSpPr>
            <p:grpSpPr>
              <a:xfrm>
                <a:off x="1017634" y="4595988"/>
                <a:ext cx="205621" cy="203560"/>
                <a:chOff x="1171782" y="4545031"/>
                <a:chExt cx="257094" cy="254517"/>
              </a:xfrm>
            </p:grpSpPr>
            <p:sp>
              <p:nvSpPr>
                <p:cNvPr id="61" name="타원 60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2" name="양쪽 모서리가 둥근 사각형 61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53" name="그룹 52"/>
            <p:cNvGrpSpPr/>
            <p:nvPr/>
          </p:nvGrpSpPr>
          <p:grpSpPr>
            <a:xfrm>
              <a:off x="7233037" y="5949280"/>
              <a:ext cx="2044450" cy="472118"/>
              <a:chOff x="5782026" y="5425411"/>
              <a:chExt cx="2044450" cy="472118"/>
            </a:xfrm>
          </p:grpSpPr>
          <p:sp>
            <p:nvSpPr>
              <p:cNvPr id="57" name="TextBox 56"/>
              <p:cNvSpPr txBox="1"/>
              <p:nvPr/>
            </p:nvSpPr>
            <p:spPr>
              <a:xfrm>
                <a:off x="5782026" y="5497419"/>
                <a:ext cx="20444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en-US" altLang="ko-KR" sz="2000" kern="1300" spc="80" dirty="0">
                    <a:solidFill>
                      <a:schemeClr val="tx1">
                        <a:lumMod val="50000"/>
                      </a:schemeClr>
                    </a:solidFill>
                    <a:effectLst>
                      <a:innerShdw blurRad="63500" dist="50800" dir="2700000">
                        <a:prstClr val="black">
                          <a:alpha val="50000"/>
                        </a:prstClr>
                      </a:innerShdw>
                    </a:effectLst>
                    <a:latin typeface="Headliner No. 45" panose="02000000000000000000" pitchFamily="2" charset="0"/>
                    <a:cs typeface="DaunPenh" panose="01010101010101010101" pitchFamily="2" charset="0"/>
                  </a:rPr>
                  <a:t>Man in The Wild</a:t>
                </a:r>
                <a:endParaRPr lang="ko-KR" altLang="en-US" sz="2000" kern="1300" spc="80" dirty="0">
                  <a:solidFill>
                    <a:schemeClr val="tx1">
                      <a:lumMod val="50000"/>
                    </a:schemeClr>
                  </a:solidFill>
                  <a:effectLst>
                    <a:innerShdw blurRad="63500" dist="50800" dir="2700000">
                      <a:prstClr val="black">
                        <a:alpha val="50000"/>
                      </a:prstClr>
                    </a:innerShdw>
                  </a:effectLst>
                  <a:latin typeface="Headliner No. 45" panose="02000000000000000000" pitchFamily="2" charset="0"/>
                  <a:cs typeface="DaunPenh" panose="01010101010101010101" pitchFamily="2" charset="0"/>
                </a:endParaRPr>
              </a:p>
            </p:txBody>
          </p:sp>
          <p:sp>
            <p:nvSpPr>
              <p:cNvPr id="58" name="직사각형 57"/>
              <p:cNvSpPr/>
              <p:nvPr/>
            </p:nvSpPr>
            <p:spPr>
              <a:xfrm>
                <a:off x="6398163" y="5425411"/>
                <a:ext cx="1116126" cy="16382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spc="300" dirty="0" err="1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RnP</a:t>
                </a:r>
                <a:r>
                  <a:rPr lang="en-US" altLang="ko-KR" sz="700" spc="300" dirty="0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 TEAM’S</a:t>
                </a:r>
                <a:endParaRPr lang="ko-KR" altLang="en-US" sz="700" spc="300" dirty="0">
                  <a:solidFill>
                    <a:schemeClr val="tx1"/>
                  </a:solidFill>
                  <a:latin typeface="Headliner No. 45" panose="02000000000000000000" pitchFamily="2" charset="0"/>
                </a:endParaRPr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467544" y="6525344"/>
              <a:ext cx="165618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TEAM MEMBER  3/3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1979712" y="6566409"/>
              <a:ext cx="1368152" cy="220545"/>
            </a:xfrm>
            <a:prstGeom prst="rect">
              <a:avLst/>
            </a:prstGeom>
            <a:solidFill>
              <a:srgbClr val="DA8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  RECEIVE INVITE</a:t>
              </a:r>
              <a:endParaRPr lang="ko-KR" altLang="en-US" sz="1050" b="1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56" name="L 도형 55"/>
            <p:cNvSpPr/>
            <p:nvPr/>
          </p:nvSpPr>
          <p:spPr>
            <a:xfrm rot="18900000">
              <a:off x="2058164" y="6584625"/>
              <a:ext cx="112102" cy="112102"/>
            </a:xfrm>
            <a:prstGeom prst="corner">
              <a:avLst>
                <a:gd name="adj1" fmla="val 23545"/>
                <a:gd name="adj2" fmla="val 20899"/>
              </a:avLst>
            </a:pr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5" name="그룹 64"/>
          <p:cNvGrpSpPr/>
          <p:nvPr/>
        </p:nvGrpSpPr>
        <p:grpSpPr>
          <a:xfrm>
            <a:off x="-99626" y="-21907"/>
            <a:ext cx="9247209" cy="1038084"/>
            <a:chOff x="-99626" y="-21907"/>
            <a:chExt cx="9247209" cy="1038084"/>
          </a:xfrm>
        </p:grpSpPr>
        <p:sp>
          <p:nvSpPr>
            <p:cNvPr id="72" name="직사각형 71"/>
            <p:cNvSpPr/>
            <p:nvPr/>
          </p:nvSpPr>
          <p:spPr>
            <a:xfrm>
              <a:off x="3583" y="-10015"/>
              <a:ext cx="9144000" cy="7213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직사각형 75"/>
            <p:cNvSpPr/>
            <p:nvPr/>
          </p:nvSpPr>
          <p:spPr>
            <a:xfrm>
              <a:off x="0" y="427855"/>
              <a:ext cx="9144000" cy="334426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자유형 76"/>
            <p:cNvSpPr/>
            <p:nvPr/>
          </p:nvSpPr>
          <p:spPr>
            <a:xfrm>
              <a:off x="-31047" y="-20857"/>
              <a:ext cx="2653868" cy="1037034"/>
            </a:xfrm>
            <a:custGeom>
              <a:avLst/>
              <a:gdLst>
                <a:gd name="connsiteX0" fmla="*/ 2076450 w 2076450"/>
                <a:gd name="connsiteY0" fmla="*/ 0 h 1009650"/>
                <a:gd name="connsiteX1" fmla="*/ 0 w 2076450"/>
                <a:gd name="connsiteY1" fmla="*/ 0 h 1009650"/>
                <a:gd name="connsiteX2" fmla="*/ 0 w 2076450"/>
                <a:gd name="connsiteY2" fmla="*/ 1009650 h 1009650"/>
                <a:gd name="connsiteX3" fmla="*/ 1190625 w 2076450"/>
                <a:gd name="connsiteY3" fmla="*/ 857250 h 1009650"/>
                <a:gd name="connsiteX4" fmla="*/ 2076450 w 2076450"/>
                <a:gd name="connsiteY4" fmla="*/ 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6450" h="1009650">
                  <a:moveTo>
                    <a:pt x="2076450" y="0"/>
                  </a:moveTo>
                  <a:lnTo>
                    <a:pt x="0" y="0"/>
                  </a:lnTo>
                  <a:lnTo>
                    <a:pt x="0" y="1009650"/>
                  </a:lnTo>
                  <a:lnTo>
                    <a:pt x="1190625" y="857250"/>
                  </a:lnTo>
                  <a:lnTo>
                    <a:pt x="2076450" y="0"/>
                  </a:lnTo>
                  <a:close/>
                </a:path>
              </a:pathLst>
            </a:custGeom>
            <a:solidFill>
              <a:srgbClr val="DA8C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55926" y="200374"/>
              <a:ext cx="1489510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3200" kern="1300" spc="80" dirty="0"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Chapter. 4</a:t>
              </a:r>
              <a:endParaRPr lang="ko-KR" altLang="en-US" sz="3200" kern="1300" spc="80" dirty="0"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-99626" y="-21907"/>
              <a:ext cx="205216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2000" kern="1300" spc="80" dirty="0">
                  <a:solidFill>
                    <a:srgbClr val="FFC000"/>
                  </a:solid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Man in The Wild</a:t>
              </a:r>
              <a:endParaRPr lang="ko-KR" altLang="en-US" sz="2000" kern="1300" spc="80" dirty="0">
                <a:solidFill>
                  <a:srgbClr val="FFC000"/>
                </a:solid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2843808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CHAPTER1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851920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CHAPTER2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4860032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CHAPTER3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868144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9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CHAPTER4</a:t>
              </a:r>
              <a:endParaRPr lang="ko-KR" altLang="en-US" sz="1100" b="1" dirty="0">
                <a:solidFill>
                  <a:schemeClr val="tx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6876256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CHAPTER5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85" name="그림 84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7900" y="67020"/>
              <a:ext cx="720080" cy="303783"/>
            </a:xfrm>
            <a:prstGeom prst="rect">
              <a:avLst/>
            </a:prstGeom>
          </p:spPr>
        </p:pic>
        <p:sp>
          <p:nvSpPr>
            <p:cNvPr id="86" name="TextBox 85"/>
            <p:cNvSpPr txBox="1"/>
            <p:nvPr/>
          </p:nvSpPr>
          <p:spPr>
            <a:xfrm>
              <a:off x="1907704" y="464263"/>
              <a:ext cx="3744416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>
                      <a:lumMod val="95000"/>
                      <a:lumOff val="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게임 요소</a:t>
              </a:r>
              <a:endParaRPr lang="ko-KR" altLang="en-US" sz="1100" b="1" dirty="0">
                <a:solidFill>
                  <a:schemeClr val="bg1">
                    <a:lumMod val="95000"/>
                    <a:lumOff val="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  <p:sp>
        <p:nvSpPr>
          <p:cNvPr id="87" name="TextBox 86"/>
          <p:cNvSpPr txBox="1"/>
          <p:nvPr/>
        </p:nvSpPr>
        <p:spPr>
          <a:xfrm>
            <a:off x="6104535" y="1371341"/>
            <a:ext cx="2715937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총상 등 피해 받은 </a:t>
            </a:r>
            <a:r>
              <a:rPr lang="en-US" altLang="ko-KR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HP</a:t>
            </a:r>
            <a:r>
              <a:rPr lang="ko-KR" altLang="en-US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회복 가능</a:t>
            </a:r>
            <a:r>
              <a:rPr lang="en-US" altLang="ko-KR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.</a:t>
            </a:r>
          </a:p>
          <a:p>
            <a:r>
              <a:rPr lang="ko-KR" altLang="en-US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일정량의 </a:t>
            </a:r>
            <a:r>
              <a:rPr lang="en-US" altLang="ko-KR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HP</a:t>
            </a:r>
            <a:r>
              <a:rPr lang="ko-KR" altLang="en-US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를 회복시키며</a:t>
            </a:r>
            <a:endParaRPr lang="en-US" altLang="ko-KR" sz="1000" dirty="0" smtClean="0">
              <a:solidFill>
                <a:srgbClr val="CD8300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r>
              <a:rPr lang="ko-KR" altLang="en-US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최대 </a:t>
            </a:r>
            <a:r>
              <a:rPr lang="en-US" altLang="ko-KR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HP</a:t>
            </a:r>
            <a:r>
              <a:rPr lang="ko-KR" altLang="en-US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까지 계속 흡입 가능하다</a:t>
            </a:r>
            <a:r>
              <a:rPr lang="en-US" altLang="ko-KR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.</a:t>
            </a:r>
          </a:p>
          <a:p>
            <a:r>
              <a:rPr lang="ko-KR" altLang="en-US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구급약은 </a:t>
            </a:r>
            <a:r>
              <a:rPr lang="ko-KR" altLang="en-US" sz="1000" dirty="0" err="1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파밍을</a:t>
            </a:r>
            <a:r>
              <a:rPr lang="ko-KR" altLang="en-US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 통해 얻을 수 있다</a:t>
            </a:r>
            <a:r>
              <a:rPr lang="en-US" altLang="ko-KR" sz="1000" dirty="0" smtClean="0">
                <a:solidFill>
                  <a:srgbClr val="CD8300"/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.</a:t>
            </a:r>
            <a:endParaRPr lang="ko-KR" altLang="en-US" sz="1000" dirty="0">
              <a:solidFill>
                <a:srgbClr val="CD8300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993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73" grpId="0"/>
      <p:bldP spid="8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HANS\Desktop\배그\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5" r="1945"/>
          <a:stretch/>
        </p:blipFill>
        <p:spPr bwMode="auto">
          <a:xfrm>
            <a:off x="-31047" y="318144"/>
            <a:ext cx="9175047" cy="620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직사각형 62"/>
          <p:cNvSpPr/>
          <p:nvPr/>
        </p:nvSpPr>
        <p:spPr>
          <a:xfrm>
            <a:off x="-36512" y="711304"/>
            <a:ext cx="9175047" cy="581404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lumOff val="25000"/>
                  <a:alpha val="0"/>
                </a:schemeClr>
              </a:gs>
              <a:gs pos="100000">
                <a:srgbClr val="DA8C00">
                  <a:alpha val="13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EF840F"/>
              </a:solidFill>
            </a:endParaRPr>
          </a:p>
        </p:txBody>
      </p:sp>
      <p:grpSp>
        <p:nvGrpSpPr>
          <p:cNvPr id="66" name="그룹 65"/>
          <p:cNvGrpSpPr/>
          <p:nvPr/>
        </p:nvGrpSpPr>
        <p:grpSpPr>
          <a:xfrm>
            <a:off x="6104535" y="2204864"/>
            <a:ext cx="2715937" cy="842030"/>
            <a:chOff x="6104535" y="980728"/>
            <a:chExt cx="2715937" cy="842030"/>
          </a:xfrm>
        </p:grpSpPr>
        <p:sp>
          <p:nvSpPr>
            <p:cNvPr id="67" name="TextBox 66"/>
            <p:cNvSpPr txBox="1"/>
            <p:nvPr/>
          </p:nvSpPr>
          <p:spPr>
            <a:xfrm>
              <a:off x="6105475" y="980728"/>
              <a:ext cx="831217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식량</a:t>
              </a:r>
              <a:endParaRPr lang="ko-KR" altLang="en-US" sz="1400" b="1" dirty="0">
                <a:solidFill>
                  <a:srgbClr val="EF840F"/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104535" y="1268760"/>
              <a:ext cx="2715937" cy="553998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일정시간이 지나면 허기가 소모됨</a:t>
              </a:r>
              <a:r>
                <a:rPr lang="en-US" altLang="ko-KR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.</a:t>
              </a:r>
            </a:p>
            <a:p>
              <a:r>
                <a:rPr lang="ko-KR" altLang="en-US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흡입 시 허기를 달래줌</a:t>
              </a:r>
              <a:r>
                <a:rPr lang="en-US" altLang="ko-KR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.</a:t>
              </a:r>
              <a:r>
                <a:rPr lang="ko-KR" altLang="en-US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 </a:t>
              </a:r>
              <a:endParaRPr lang="en-US" altLang="ko-KR" sz="1000" dirty="0" smtClean="0">
                <a:solidFill>
                  <a:srgbClr val="EF840F"/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  <a:p>
              <a:r>
                <a:rPr lang="ko-KR" altLang="en-US" sz="1000" b="1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식량은 동물 오브젝트를 통해 얻을 수 있다</a:t>
              </a:r>
              <a:r>
                <a:rPr lang="en-US" altLang="ko-KR" sz="1000" b="1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.</a:t>
              </a:r>
              <a:endParaRPr lang="ko-KR" altLang="en-US" sz="1000" b="1" dirty="0">
                <a:solidFill>
                  <a:srgbClr val="EF840F"/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827584" y="1151166"/>
            <a:ext cx="633701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STEP1</a:t>
            </a:r>
            <a:endParaRPr lang="ko-KR" altLang="en-US" sz="11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27584" y="1511206"/>
            <a:ext cx="633701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DA8C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STEP2</a:t>
            </a:r>
            <a:endParaRPr lang="ko-KR" altLang="en-US" sz="1100" b="1" dirty="0">
              <a:solidFill>
                <a:srgbClr val="DA8C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172" name="Picture 4" descr="C:\Users\HANS\Desktop\배그\V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25" y="1105012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 descr="C:\Users\HANS\Desktop\배그\V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93" y="1458929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C:\Users\HANS\Desktop\배그\V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1797602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5" name="Picture 7" descr="C:\Users\HANS\Desktop\배그\V4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2230718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C:\Users\HANS\Desktop\배그\V5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2669880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4" name="그룹 63"/>
          <p:cNvGrpSpPr/>
          <p:nvPr/>
        </p:nvGrpSpPr>
        <p:grpSpPr>
          <a:xfrm>
            <a:off x="-31047" y="5949280"/>
            <a:ext cx="9308900" cy="908720"/>
            <a:chOff x="3583" y="5949280"/>
            <a:chExt cx="9273904" cy="908720"/>
          </a:xfrm>
        </p:grpSpPr>
        <p:sp>
          <p:nvSpPr>
            <p:cNvPr id="65" name="직사각형 64"/>
            <p:cNvSpPr/>
            <p:nvPr/>
          </p:nvSpPr>
          <p:spPr>
            <a:xfrm>
              <a:off x="3583" y="6419914"/>
              <a:ext cx="9144000" cy="438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2" name="그룹 71"/>
            <p:cNvGrpSpPr/>
            <p:nvPr/>
          </p:nvGrpSpPr>
          <p:grpSpPr>
            <a:xfrm>
              <a:off x="107504" y="6566409"/>
              <a:ext cx="282694" cy="174959"/>
              <a:chOff x="1017634" y="4545031"/>
              <a:chExt cx="411242" cy="254517"/>
            </a:xfrm>
          </p:grpSpPr>
          <p:grpSp>
            <p:nvGrpSpPr>
              <p:cNvPr id="82" name="그룹 81"/>
              <p:cNvGrpSpPr/>
              <p:nvPr/>
            </p:nvGrpSpPr>
            <p:grpSpPr>
              <a:xfrm>
                <a:off x="1171782" y="4545031"/>
                <a:ext cx="257094" cy="254517"/>
                <a:chOff x="1171782" y="4545031"/>
                <a:chExt cx="257094" cy="254517"/>
              </a:xfrm>
            </p:grpSpPr>
            <p:sp>
              <p:nvSpPr>
                <p:cNvPr id="101" name="타원 100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2" name="양쪽 모서리가 둥근 사각형 101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3" name="그룹 82"/>
              <p:cNvGrpSpPr/>
              <p:nvPr/>
            </p:nvGrpSpPr>
            <p:grpSpPr>
              <a:xfrm>
                <a:off x="1017634" y="4595988"/>
                <a:ext cx="205621" cy="203560"/>
                <a:chOff x="1171782" y="4545031"/>
                <a:chExt cx="257094" cy="254517"/>
              </a:xfrm>
            </p:grpSpPr>
            <p:sp>
              <p:nvSpPr>
                <p:cNvPr id="99" name="타원 98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0" name="양쪽 모서리가 둥근 사각형 99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76" name="그룹 75"/>
            <p:cNvGrpSpPr/>
            <p:nvPr/>
          </p:nvGrpSpPr>
          <p:grpSpPr>
            <a:xfrm>
              <a:off x="7233037" y="5949280"/>
              <a:ext cx="2044450" cy="472118"/>
              <a:chOff x="5782026" y="5425411"/>
              <a:chExt cx="2044450" cy="472118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5782026" y="5497419"/>
                <a:ext cx="20444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en-US" altLang="ko-KR" sz="2000" kern="1300" spc="80" dirty="0">
                    <a:solidFill>
                      <a:schemeClr val="tx1">
                        <a:lumMod val="50000"/>
                      </a:schemeClr>
                    </a:solidFill>
                    <a:effectLst>
                      <a:innerShdw blurRad="63500" dist="50800" dir="2700000">
                        <a:prstClr val="black">
                          <a:alpha val="50000"/>
                        </a:prstClr>
                      </a:innerShdw>
                    </a:effectLst>
                    <a:latin typeface="Headliner No. 45" panose="02000000000000000000" pitchFamily="2" charset="0"/>
                    <a:cs typeface="DaunPenh" panose="01010101010101010101" pitchFamily="2" charset="0"/>
                  </a:rPr>
                  <a:t>Man in The Wild</a:t>
                </a:r>
                <a:endParaRPr lang="ko-KR" altLang="en-US" sz="2000" kern="1300" spc="80" dirty="0">
                  <a:solidFill>
                    <a:schemeClr val="tx1">
                      <a:lumMod val="50000"/>
                    </a:schemeClr>
                  </a:solidFill>
                  <a:effectLst>
                    <a:innerShdw blurRad="63500" dist="50800" dir="2700000">
                      <a:prstClr val="black">
                        <a:alpha val="50000"/>
                      </a:prstClr>
                    </a:innerShdw>
                  </a:effectLst>
                  <a:latin typeface="Headliner No. 45" panose="02000000000000000000" pitchFamily="2" charset="0"/>
                  <a:cs typeface="DaunPenh" panose="01010101010101010101" pitchFamily="2" charset="0"/>
                </a:endParaRPr>
              </a:p>
            </p:txBody>
          </p:sp>
          <p:sp>
            <p:nvSpPr>
              <p:cNvPr id="81" name="직사각형 80"/>
              <p:cNvSpPr/>
              <p:nvPr/>
            </p:nvSpPr>
            <p:spPr>
              <a:xfrm>
                <a:off x="6398163" y="5425411"/>
                <a:ext cx="1116126" cy="16382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spc="300" dirty="0" err="1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RnP</a:t>
                </a:r>
                <a:r>
                  <a:rPr lang="en-US" altLang="ko-KR" sz="700" spc="300" dirty="0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 TEAM’S</a:t>
                </a:r>
                <a:endParaRPr lang="ko-KR" altLang="en-US" sz="700" spc="300" dirty="0">
                  <a:solidFill>
                    <a:schemeClr val="tx1"/>
                  </a:solidFill>
                  <a:latin typeface="Headliner No. 45" panose="02000000000000000000" pitchFamily="2" charset="0"/>
                </a:endParaRPr>
              </a:p>
            </p:txBody>
          </p:sp>
        </p:grpSp>
        <p:sp>
          <p:nvSpPr>
            <p:cNvPr id="77" name="TextBox 76"/>
            <p:cNvSpPr txBox="1"/>
            <p:nvPr/>
          </p:nvSpPr>
          <p:spPr>
            <a:xfrm>
              <a:off x="467544" y="6525344"/>
              <a:ext cx="165618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TEAM MEMBER  3/3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1979712" y="6566409"/>
              <a:ext cx="1368152" cy="220545"/>
            </a:xfrm>
            <a:prstGeom prst="rect">
              <a:avLst/>
            </a:prstGeom>
            <a:solidFill>
              <a:srgbClr val="DA8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  RECEIVE INVITE</a:t>
              </a:r>
              <a:endParaRPr lang="ko-KR" altLang="en-US" sz="1050" b="1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79" name="L 도형 78"/>
            <p:cNvSpPr/>
            <p:nvPr/>
          </p:nvSpPr>
          <p:spPr>
            <a:xfrm rot="18900000">
              <a:off x="2058164" y="6584625"/>
              <a:ext cx="112102" cy="112102"/>
            </a:xfrm>
            <a:prstGeom prst="corner">
              <a:avLst>
                <a:gd name="adj1" fmla="val 23545"/>
                <a:gd name="adj2" fmla="val 20899"/>
              </a:avLst>
            </a:pr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-99626" y="-21907"/>
            <a:ext cx="9247209" cy="1038084"/>
            <a:chOff x="-99626" y="-21907"/>
            <a:chExt cx="9247209" cy="1038084"/>
          </a:xfrm>
        </p:grpSpPr>
        <p:sp>
          <p:nvSpPr>
            <p:cNvPr id="85" name="직사각형 84"/>
            <p:cNvSpPr/>
            <p:nvPr/>
          </p:nvSpPr>
          <p:spPr>
            <a:xfrm>
              <a:off x="3583" y="-10015"/>
              <a:ext cx="9144000" cy="7213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0" y="427855"/>
              <a:ext cx="9144000" cy="334426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자유형 86"/>
            <p:cNvSpPr/>
            <p:nvPr/>
          </p:nvSpPr>
          <p:spPr>
            <a:xfrm>
              <a:off x="-31047" y="-20857"/>
              <a:ext cx="2653868" cy="1037034"/>
            </a:xfrm>
            <a:custGeom>
              <a:avLst/>
              <a:gdLst>
                <a:gd name="connsiteX0" fmla="*/ 2076450 w 2076450"/>
                <a:gd name="connsiteY0" fmla="*/ 0 h 1009650"/>
                <a:gd name="connsiteX1" fmla="*/ 0 w 2076450"/>
                <a:gd name="connsiteY1" fmla="*/ 0 h 1009650"/>
                <a:gd name="connsiteX2" fmla="*/ 0 w 2076450"/>
                <a:gd name="connsiteY2" fmla="*/ 1009650 h 1009650"/>
                <a:gd name="connsiteX3" fmla="*/ 1190625 w 2076450"/>
                <a:gd name="connsiteY3" fmla="*/ 857250 h 1009650"/>
                <a:gd name="connsiteX4" fmla="*/ 2076450 w 2076450"/>
                <a:gd name="connsiteY4" fmla="*/ 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6450" h="1009650">
                  <a:moveTo>
                    <a:pt x="2076450" y="0"/>
                  </a:moveTo>
                  <a:lnTo>
                    <a:pt x="0" y="0"/>
                  </a:lnTo>
                  <a:lnTo>
                    <a:pt x="0" y="1009650"/>
                  </a:lnTo>
                  <a:lnTo>
                    <a:pt x="1190625" y="857250"/>
                  </a:lnTo>
                  <a:lnTo>
                    <a:pt x="2076450" y="0"/>
                  </a:lnTo>
                  <a:close/>
                </a:path>
              </a:pathLst>
            </a:custGeom>
            <a:solidFill>
              <a:srgbClr val="DA8C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5926" y="200374"/>
              <a:ext cx="1489510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3200" kern="1300" spc="80" dirty="0"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Chapter. 4</a:t>
              </a:r>
              <a:endParaRPr lang="ko-KR" altLang="en-US" sz="3200" kern="1300" spc="80" dirty="0"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-99626" y="-21907"/>
              <a:ext cx="205216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2000" kern="1300" spc="80" dirty="0">
                  <a:solidFill>
                    <a:srgbClr val="FFC000"/>
                  </a:solid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Man in The Wild</a:t>
              </a:r>
              <a:endParaRPr lang="ko-KR" altLang="en-US" sz="2000" kern="1300" spc="80" dirty="0">
                <a:solidFill>
                  <a:srgbClr val="FFC000"/>
                </a:solid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843808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CHAPTER1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3851920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CHAPTER2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4860032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CHAPTER3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5868144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9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CHAPTER4</a:t>
              </a:r>
              <a:endParaRPr lang="ko-KR" altLang="en-US" sz="1100" b="1" dirty="0">
                <a:solidFill>
                  <a:schemeClr val="tx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6876256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CHAPTER5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95" name="그림 94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7900" y="67020"/>
              <a:ext cx="720080" cy="303783"/>
            </a:xfrm>
            <a:prstGeom prst="rect">
              <a:avLst/>
            </a:prstGeom>
          </p:spPr>
        </p:pic>
        <p:sp>
          <p:nvSpPr>
            <p:cNvPr id="96" name="TextBox 95"/>
            <p:cNvSpPr txBox="1"/>
            <p:nvPr/>
          </p:nvSpPr>
          <p:spPr>
            <a:xfrm>
              <a:off x="1907704" y="464263"/>
              <a:ext cx="3744416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>
                      <a:lumMod val="95000"/>
                      <a:lumOff val="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게임 요소</a:t>
              </a:r>
              <a:endParaRPr lang="ko-KR" altLang="en-US" sz="1100" b="1" dirty="0">
                <a:solidFill>
                  <a:schemeClr val="bg1">
                    <a:lumMod val="95000"/>
                    <a:lumOff val="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6105475" y="980728"/>
            <a:ext cx="831217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HY나무B" panose="02030600000101010101" pitchFamily="18" charset="-127"/>
                <a:ea typeface="HY나무B" panose="02030600000101010101" pitchFamily="18" charset="-127"/>
              </a:rPr>
              <a:t>구급약</a:t>
            </a:r>
            <a:endParaRPr lang="ko-KR" altLang="en-US" sz="1400" b="1" dirty="0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6104535" y="1371341"/>
            <a:ext cx="2715937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총상 등 피해 받은 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HP</a:t>
            </a:r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 회복 가능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.</a:t>
            </a:r>
          </a:p>
          <a:p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일정량의 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HP</a:t>
            </a:r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를 회복시키며</a:t>
            </a:r>
            <a:endParaRPr lang="en-US" altLang="ko-KR" sz="1000" dirty="0" smtClean="0"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최대 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HP</a:t>
            </a:r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까지 계속 흡입 가능하다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.</a:t>
            </a:r>
          </a:p>
          <a:p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구급약은 </a:t>
            </a:r>
            <a:r>
              <a:rPr lang="ko-KR" altLang="en-US" sz="1000" dirty="0" err="1" smtClean="0">
                <a:latin typeface="HY나무M" panose="02030600000101010101" pitchFamily="18" charset="-127"/>
                <a:ea typeface="HY나무M" panose="02030600000101010101" pitchFamily="18" charset="-127"/>
              </a:rPr>
              <a:t>파밍을</a:t>
            </a:r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 통해 얻을 수 있다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.</a:t>
            </a:r>
            <a:endParaRPr lang="ko-KR" altLang="en-US" sz="1000" dirty="0"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610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HANS\Desktop\배그\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5" r="1945"/>
          <a:stretch/>
        </p:blipFill>
        <p:spPr bwMode="auto">
          <a:xfrm>
            <a:off x="-31047" y="318144"/>
            <a:ext cx="9175047" cy="620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직사각형 62"/>
          <p:cNvSpPr/>
          <p:nvPr/>
        </p:nvSpPr>
        <p:spPr>
          <a:xfrm>
            <a:off x="-36512" y="711304"/>
            <a:ext cx="9175047" cy="581404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lumOff val="25000"/>
                  <a:alpha val="0"/>
                </a:schemeClr>
              </a:gs>
              <a:gs pos="100000">
                <a:srgbClr val="DA8C00">
                  <a:alpha val="13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EF840F"/>
              </a:solidFill>
            </a:endParaRPr>
          </a:p>
        </p:txBody>
      </p:sp>
      <p:grpSp>
        <p:nvGrpSpPr>
          <p:cNvPr id="66" name="그룹 65"/>
          <p:cNvGrpSpPr/>
          <p:nvPr/>
        </p:nvGrpSpPr>
        <p:grpSpPr>
          <a:xfrm>
            <a:off x="6104535" y="2204864"/>
            <a:ext cx="2715937" cy="842030"/>
            <a:chOff x="6104535" y="980728"/>
            <a:chExt cx="2715937" cy="842030"/>
          </a:xfrm>
        </p:grpSpPr>
        <p:sp>
          <p:nvSpPr>
            <p:cNvPr id="67" name="TextBox 66"/>
            <p:cNvSpPr txBox="1"/>
            <p:nvPr/>
          </p:nvSpPr>
          <p:spPr>
            <a:xfrm>
              <a:off x="6105475" y="980728"/>
              <a:ext cx="831217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 smtClean="0">
                  <a:latin typeface="HY나무B" panose="02030600000101010101" pitchFamily="18" charset="-127"/>
                  <a:ea typeface="HY나무B" panose="02030600000101010101" pitchFamily="18" charset="-127"/>
                </a:rPr>
                <a:t>식량</a:t>
              </a:r>
              <a:endParaRPr lang="ko-KR" altLang="en-US" sz="1400" b="1" dirty="0"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104535" y="1268760"/>
              <a:ext cx="2715937" cy="553998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>
                  <a:latin typeface="HY나무B" panose="02030600000101010101" pitchFamily="18" charset="-127"/>
                  <a:ea typeface="HY나무B" panose="02030600000101010101" pitchFamily="18" charset="-127"/>
                </a:rPr>
                <a:t>일정시간이 지나면 허기가 소모됨</a:t>
              </a:r>
              <a:r>
                <a:rPr lang="en-US" altLang="ko-KR" sz="1000" dirty="0" smtClean="0">
                  <a:latin typeface="HY나무B" panose="02030600000101010101" pitchFamily="18" charset="-127"/>
                  <a:ea typeface="HY나무B" panose="02030600000101010101" pitchFamily="18" charset="-127"/>
                </a:rPr>
                <a:t>.</a:t>
              </a:r>
            </a:p>
            <a:p>
              <a:r>
                <a:rPr lang="ko-KR" altLang="en-US" sz="1000" dirty="0" smtClean="0">
                  <a:latin typeface="HY나무B" panose="02030600000101010101" pitchFamily="18" charset="-127"/>
                  <a:ea typeface="HY나무B" panose="02030600000101010101" pitchFamily="18" charset="-127"/>
                </a:rPr>
                <a:t>흡입 시 허기를 달래줌</a:t>
              </a:r>
              <a:r>
                <a:rPr lang="en-US" altLang="ko-KR" sz="1000" dirty="0" smtClean="0">
                  <a:latin typeface="HY나무B" panose="02030600000101010101" pitchFamily="18" charset="-127"/>
                  <a:ea typeface="HY나무B" panose="02030600000101010101" pitchFamily="18" charset="-127"/>
                </a:rPr>
                <a:t>.</a:t>
              </a:r>
              <a:r>
                <a:rPr lang="ko-KR" altLang="en-US" sz="1000" dirty="0" smtClean="0">
                  <a:latin typeface="HY나무B" panose="02030600000101010101" pitchFamily="18" charset="-127"/>
                  <a:ea typeface="HY나무B" panose="02030600000101010101" pitchFamily="18" charset="-127"/>
                </a:rPr>
                <a:t> </a:t>
              </a:r>
              <a:endParaRPr lang="en-US" altLang="ko-KR" sz="1000" dirty="0" smtClean="0">
                <a:latin typeface="HY나무B" panose="02030600000101010101" pitchFamily="18" charset="-127"/>
                <a:ea typeface="HY나무B" panose="02030600000101010101" pitchFamily="18" charset="-127"/>
              </a:endParaRPr>
            </a:p>
            <a:p>
              <a:r>
                <a:rPr lang="ko-KR" altLang="en-US" sz="1000" b="1" dirty="0" smtClean="0">
                  <a:latin typeface="HY나무B" panose="02030600000101010101" pitchFamily="18" charset="-127"/>
                  <a:ea typeface="HY나무B" panose="02030600000101010101" pitchFamily="18" charset="-127"/>
                </a:rPr>
                <a:t>식량은 동물 오브젝트를 통해 얻을 수 있다</a:t>
              </a:r>
              <a:r>
                <a:rPr lang="en-US" altLang="ko-KR" sz="1000" b="1" dirty="0" smtClean="0">
                  <a:latin typeface="HY나무B" panose="02030600000101010101" pitchFamily="18" charset="-127"/>
                  <a:ea typeface="HY나무B" panose="02030600000101010101" pitchFamily="18" charset="-127"/>
                </a:rPr>
                <a:t>.</a:t>
              </a:r>
              <a:endParaRPr lang="ko-KR" altLang="en-US" sz="1000" b="1" dirty="0"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827584" y="1151166"/>
            <a:ext cx="633701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STEP1</a:t>
            </a:r>
            <a:endParaRPr lang="ko-KR" altLang="en-US" sz="11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27584" y="1511206"/>
            <a:ext cx="633701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STEP2</a:t>
            </a:r>
            <a:endParaRPr lang="ko-KR" altLang="en-US" sz="11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172" name="Picture 4" descr="C:\Users\HANS\Desktop\배그\V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725" y="1105012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 descr="C:\Users\HANS\Desktop\배그\V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93" y="1458929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C:\Users\HANS\Desktop\배그\V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1797602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C:\Users\HANS\Desktop\배그\V5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2669880"/>
            <a:ext cx="366016" cy="35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4" name="그룹 63"/>
          <p:cNvGrpSpPr/>
          <p:nvPr/>
        </p:nvGrpSpPr>
        <p:grpSpPr>
          <a:xfrm>
            <a:off x="-31047" y="5949280"/>
            <a:ext cx="9308900" cy="908720"/>
            <a:chOff x="3583" y="5949280"/>
            <a:chExt cx="9273904" cy="908720"/>
          </a:xfrm>
        </p:grpSpPr>
        <p:sp>
          <p:nvSpPr>
            <p:cNvPr id="65" name="직사각형 64"/>
            <p:cNvSpPr/>
            <p:nvPr/>
          </p:nvSpPr>
          <p:spPr>
            <a:xfrm>
              <a:off x="3583" y="6419914"/>
              <a:ext cx="9144000" cy="438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2" name="그룹 71"/>
            <p:cNvGrpSpPr/>
            <p:nvPr/>
          </p:nvGrpSpPr>
          <p:grpSpPr>
            <a:xfrm>
              <a:off x="107504" y="6566409"/>
              <a:ext cx="282694" cy="174959"/>
              <a:chOff x="1017634" y="4545031"/>
              <a:chExt cx="411242" cy="254517"/>
            </a:xfrm>
          </p:grpSpPr>
          <p:grpSp>
            <p:nvGrpSpPr>
              <p:cNvPr id="82" name="그룹 81"/>
              <p:cNvGrpSpPr/>
              <p:nvPr/>
            </p:nvGrpSpPr>
            <p:grpSpPr>
              <a:xfrm>
                <a:off x="1171782" y="4545031"/>
                <a:ext cx="257094" cy="254517"/>
                <a:chOff x="1171782" y="4545031"/>
                <a:chExt cx="257094" cy="254517"/>
              </a:xfrm>
            </p:grpSpPr>
            <p:sp>
              <p:nvSpPr>
                <p:cNvPr id="101" name="타원 100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2" name="양쪽 모서리가 둥근 사각형 101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3" name="그룹 82"/>
              <p:cNvGrpSpPr/>
              <p:nvPr/>
            </p:nvGrpSpPr>
            <p:grpSpPr>
              <a:xfrm>
                <a:off x="1017634" y="4595988"/>
                <a:ext cx="205621" cy="203560"/>
                <a:chOff x="1171782" y="4545031"/>
                <a:chExt cx="257094" cy="254517"/>
              </a:xfrm>
            </p:grpSpPr>
            <p:sp>
              <p:nvSpPr>
                <p:cNvPr id="99" name="타원 98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0" name="양쪽 모서리가 둥근 사각형 99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76" name="그룹 75"/>
            <p:cNvGrpSpPr/>
            <p:nvPr/>
          </p:nvGrpSpPr>
          <p:grpSpPr>
            <a:xfrm>
              <a:off x="7233037" y="5949280"/>
              <a:ext cx="2044450" cy="472118"/>
              <a:chOff x="5782026" y="5425411"/>
              <a:chExt cx="2044450" cy="472118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5782026" y="5497419"/>
                <a:ext cx="20444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en-US" altLang="ko-KR" sz="2000" kern="1300" spc="80" dirty="0">
                    <a:solidFill>
                      <a:schemeClr val="tx1">
                        <a:lumMod val="50000"/>
                      </a:schemeClr>
                    </a:solidFill>
                    <a:effectLst>
                      <a:innerShdw blurRad="63500" dist="50800" dir="2700000">
                        <a:prstClr val="black">
                          <a:alpha val="50000"/>
                        </a:prstClr>
                      </a:innerShdw>
                    </a:effectLst>
                    <a:latin typeface="Headliner No. 45" panose="02000000000000000000" pitchFamily="2" charset="0"/>
                    <a:cs typeface="DaunPenh" panose="01010101010101010101" pitchFamily="2" charset="0"/>
                  </a:rPr>
                  <a:t>Man in The Wild</a:t>
                </a:r>
                <a:endParaRPr lang="ko-KR" altLang="en-US" sz="2000" kern="1300" spc="80" dirty="0">
                  <a:solidFill>
                    <a:schemeClr val="tx1">
                      <a:lumMod val="50000"/>
                    </a:schemeClr>
                  </a:solidFill>
                  <a:effectLst>
                    <a:innerShdw blurRad="63500" dist="50800" dir="2700000">
                      <a:prstClr val="black">
                        <a:alpha val="50000"/>
                      </a:prstClr>
                    </a:innerShdw>
                  </a:effectLst>
                  <a:latin typeface="Headliner No. 45" panose="02000000000000000000" pitchFamily="2" charset="0"/>
                  <a:cs typeface="DaunPenh" panose="01010101010101010101" pitchFamily="2" charset="0"/>
                </a:endParaRPr>
              </a:p>
            </p:txBody>
          </p:sp>
          <p:sp>
            <p:nvSpPr>
              <p:cNvPr id="81" name="직사각형 80"/>
              <p:cNvSpPr/>
              <p:nvPr/>
            </p:nvSpPr>
            <p:spPr>
              <a:xfrm>
                <a:off x="6398163" y="5425411"/>
                <a:ext cx="1116126" cy="16382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spc="300" dirty="0" err="1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RnP</a:t>
                </a:r>
                <a:r>
                  <a:rPr lang="en-US" altLang="ko-KR" sz="700" spc="300" dirty="0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 TEAM’S</a:t>
                </a:r>
                <a:endParaRPr lang="ko-KR" altLang="en-US" sz="700" spc="300" dirty="0">
                  <a:solidFill>
                    <a:schemeClr val="tx1"/>
                  </a:solidFill>
                  <a:latin typeface="Headliner No. 45" panose="02000000000000000000" pitchFamily="2" charset="0"/>
                </a:endParaRPr>
              </a:p>
            </p:txBody>
          </p:sp>
        </p:grpSp>
        <p:sp>
          <p:nvSpPr>
            <p:cNvPr id="77" name="TextBox 76"/>
            <p:cNvSpPr txBox="1"/>
            <p:nvPr/>
          </p:nvSpPr>
          <p:spPr>
            <a:xfrm>
              <a:off x="467544" y="6525344"/>
              <a:ext cx="165618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TEAM MEMBER  3/3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1979712" y="6566409"/>
              <a:ext cx="1368152" cy="220545"/>
            </a:xfrm>
            <a:prstGeom prst="rect">
              <a:avLst/>
            </a:prstGeom>
            <a:solidFill>
              <a:srgbClr val="DA8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  RECEIVE INVITE</a:t>
              </a:r>
              <a:endParaRPr lang="ko-KR" altLang="en-US" sz="1050" b="1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79" name="L 도형 78"/>
            <p:cNvSpPr/>
            <p:nvPr/>
          </p:nvSpPr>
          <p:spPr>
            <a:xfrm rot="18900000">
              <a:off x="2058164" y="6584625"/>
              <a:ext cx="112102" cy="112102"/>
            </a:xfrm>
            <a:prstGeom prst="corner">
              <a:avLst>
                <a:gd name="adj1" fmla="val 23545"/>
                <a:gd name="adj2" fmla="val 20899"/>
              </a:avLst>
            </a:pr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-99626" y="-21907"/>
            <a:ext cx="9247209" cy="1038084"/>
            <a:chOff x="-99626" y="-21907"/>
            <a:chExt cx="9247209" cy="1038084"/>
          </a:xfrm>
        </p:grpSpPr>
        <p:sp>
          <p:nvSpPr>
            <p:cNvPr id="85" name="직사각형 84"/>
            <p:cNvSpPr/>
            <p:nvPr/>
          </p:nvSpPr>
          <p:spPr>
            <a:xfrm>
              <a:off x="3583" y="-10015"/>
              <a:ext cx="9144000" cy="7213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0" y="427855"/>
              <a:ext cx="9144000" cy="334426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자유형 86"/>
            <p:cNvSpPr/>
            <p:nvPr/>
          </p:nvSpPr>
          <p:spPr>
            <a:xfrm>
              <a:off x="-31047" y="-20857"/>
              <a:ext cx="2653868" cy="1037034"/>
            </a:xfrm>
            <a:custGeom>
              <a:avLst/>
              <a:gdLst>
                <a:gd name="connsiteX0" fmla="*/ 2076450 w 2076450"/>
                <a:gd name="connsiteY0" fmla="*/ 0 h 1009650"/>
                <a:gd name="connsiteX1" fmla="*/ 0 w 2076450"/>
                <a:gd name="connsiteY1" fmla="*/ 0 h 1009650"/>
                <a:gd name="connsiteX2" fmla="*/ 0 w 2076450"/>
                <a:gd name="connsiteY2" fmla="*/ 1009650 h 1009650"/>
                <a:gd name="connsiteX3" fmla="*/ 1190625 w 2076450"/>
                <a:gd name="connsiteY3" fmla="*/ 857250 h 1009650"/>
                <a:gd name="connsiteX4" fmla="*/ 2076450 w 2076450"/>
                <a:gd name="connsiteY4" fmla="*/ 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6450" h="1009650">
                  <a:moveTo>
                    <a:pt x="2076450" y="0"/>
                  </a:moveTo>
                  <a:lnTo>
                    <a:pt x="0" y="0"/>
                  </a:lnTo>
                  <a:lnTo>
                    <a:pt x="0" y="1009650"/>
                  </a:lnTo>
                  <a:lnTo>
                    <a:pt x="1190625" y="857250"/>
                  </a:lnTo>
                  <a:lnTo>
                    <a:pt x="2076450" y="0"/>
                  </a:lnTo>
                  <a:close/>
                </a:path>
              </a:pathLst>
            </a:custGeom>
            <a:solidFill>
              <a:srgbClr val="DA8C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5926" y="200374"/>
              <a:ext cx="1489510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3200" kern="1300" spc="80" dirty="0"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Chapter. 4</a:t>
              </a:r>
              <a:endParaRPr lang="ko-KR" altLang="en-US" sz="3200" kern="1300" spc="80" dirty="0"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-99626" y="-21907"/>
              <a:ext cx="205216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2000" kern="1300" spc="80" dirty="0">
                  <a:solidFill>
                    <a:srgbClr val="FFC000"/>
                  </a:solid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Man in The Wild</a:t>
              </a:r>
              <a:endParaRPr lang="ko-KR" altLang="en-US" sz="2000" kern="1300" spc="80" dirty="0">
                <a:solidFill>
                  <a:srgbClr val="FFC000"/>
                </a:solid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843808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CHAPTER1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3851920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CHAPTER2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4860032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CHAPTER3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5868144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9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CHAPTER4</a:t>
              </a:r>
              <a:endParaRPr lang="ko-KR" altLang="en-US" sz="1100" b="1" dirty="0">
                <a:solidFill>
                  <a:schemeClr val="tx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6876256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CHAPTER5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95" name="그림 94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7900" y="67020"/>
              <a:ext cx="720080" cy="303783"/>
            </a:xfrm>
            <a:prstGeom prst="rect">
              <a:avLst/>
            </a:prstGeom>
          </p:spPr>
        </p:pic>
        <p:sp>
          <p:nvSpPr>
            <p:cNvPr id="96" name="TextBox 95"/>
            <p:cNvSpPr txBox="1"/>
            <p:nvPr/>
          </p:nvSpPr>
          <p:spPr>
            <a:xfrm>
              <a:off x="1907704" y="464263"/>
              <a:ext cx="3744416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 smtClean="0">
                  <a:solidFill>
                    <a:schemeClr val="bg1">
                      <a:lumMod val="95000"/>
                      <a:lumOff val="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게임 요소</a:t>
              </a:r>
              <a:endParaRPr lang="ko-KR" altLang="en-US" sz="1100" b="1" dirty="0">
                <a:solidFill>
                  <a:schemeClr val="bg1">
                    <a:lumMod val="95000"/>
                    <a:lumOff val="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6105475" y="980728"/>
            <a:ext cx="831217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HY나무B" panose="02030600000101010101" pitchFamily="18" charset="-127"/>
                <a:ea typeface="HY나무B" panose="02030600000101010101" pitchFamily="18" charset="-127"/>
              </a:rPr>
              <a:t>구급약</a:t>
            </a:r>
            <a:endParaRPr lang="ko-KR" altLang="en-US" sz="1400" b="1" dirty="0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6104535" y="1371341"/>
            <a:ext cx="2715937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총상 등 피해 받은 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HP</a:t>
            </a:r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 회복 가능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.</a:t>
            </a:r>
          </a:p>
          <a:p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일정량의 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HP</a:t>
            </a:r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를 회복시키며</a:t>
            </a:r>
            <a:endParaRPr lang="en-US" altLang="ko-KR" sz="1000" dirty="0" smtClean="0"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최대 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HP</a:t>
            </a:r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까지 계속 흡입 가능하다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.</a:t>
            </a:r>
          </a:p>
          <a:p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구급약은 </a:t>
            </a:r>
            <a:r>
              <a:rPr lang="ko-KR" altLang="en-US" sz="1000" dirty="0" err="1" smtClean="0">
                <a:latin typeface="HY나무M" panose="02030600000101010101" pitchFamily="18" charset="-127"/>
                <a:ea typeface="HY나무M" panose="02030600000101010101" pitchFamily="18" charset="-127"/>
              </a:rPr>
              <a:t>파밍을</a:t>
            </a:r>
            <a:r>
              <a:rPr lang="ko-KR" altLang="en-US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 통해 얻을 수 있다</a:t>
            </a:r>
            <a:r>
              <a:rPr lang="en-US" altLang="ko-KR" sz="1000" dirty="0" smtClean="0">
                <a:latin typeface="HY나무M" panose="02030600000101010101" pitchFamily="18" charset="-127"/>
                <a:ea typeface="HY나무M" panose="02030600000101010101" pitchFamily="18" charset="-127"/>
              </a:rPr>
              <a:t>.</a:t>
            </a:r>
            <a:endParaRPr lang="ko-KR" altLang="en-US" sz="1000" dirty="0"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42493" y="1820061"/>
            <a:ext cx="1018791" cy="331458"/>
            <a:chOff x="442493" y="1820061"/>
            <a:chExt cx="1018791" cy="331458"/>
          </a:xfrm>
        </p:grpSpPr>
        <p:pic>
          <p:nvPicPr>
            <p:cNvPr id="7175" name="Picture 7" descr="C:\Users\HANS\Desktop\배그\V4.jp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2493" y="1820061"/>
              <a:ext cx="366016" cy="3314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4" name="TextBox 43"/>
            <p:cNvSpPr txBox="1"/>
            <p:nvPr/>
          </p:nvSpPr>
          <p:spPr>
            <a:xfrm>
              <a:off x="827583" y="1871246"/>
              <a:ext cx="633701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 smtClean="0">
                  <a:solidFill>
                    <a:srgbClr val="DA8C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STEP3</a:t>
              </a:r>
              <a:endParaRPr lang="ko-KR" altLang="en-US" sz="1100" b="1" dirty="0">
                <a:solidFill>
                  <a:srgbClr val="DA8C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6104535" y="3458114"/>
            <a:ext cx="2715937" cy="842030"/>
            <a:chOff x="6104535" y="980728"/>
            <a:chExt cx="2715937" cy="842030"/>
          </a:xfrm>
        </p:grpSpPr>
        <p:sp>
          <p:nvSpPr>
            <p:cNvPr id="46" name="TextBox 45"/>
            <p:cNvSpPr txBox="1"/>
            <p:nvPr/>
          </p:nvSpPr>
          <p:spPr>
            <a:xfrm>
              <a:off x="6105475" y="980728"/>
              <a:ext cx="831217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폭탄</a:t>
              </a:r>
              <a:endParaRPr lang="ko-KR" altLang="en-US" sz="1400" b="1" dirty="0">
                <a:solidFill>
                  <a:srgbClr val="EF840F"/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104535" y="1268760"/>
              <a:ext cx="2715937" cy="553998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자기 자신도 </a:t>
              </a:r>
              <a:r>
                <a:rPr lang="ko-KR" altLang="en-US" sz="1000" dirty="0" err="1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데미지를</a:t>
              </a:r>
              <a:r>
                <a:rPr lang="ko-KR" altLang="en-US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 입을 수 있다</a:t>
              </a:r>
              <a:r>
                <a:rPr lang="en-US" altLang="ko-KR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.</a:t>
              </a:r>
            </a:p>
            <a:p>
              <a:r>
                <a:rPr lang="ko-KR" altLang="en-US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투척 시 여러 동물</a:t>
              </a:r>
              <a:r>
                <a:rPr lang="en-US" altLang="ko-KR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, </a:t>
              </a:r>
              <a:r>
                <a:rPr lang="ko-KR" altLang="en-US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플레이어를 공격한다</a:t>
              </a:r>
              <a:r>
                <a:rPr lang="en-US" altLang="ko-KR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.</a:t>
              </a:r>
              <a:r>
                <a:rPr lang="ko-KR" altLang="en-US" sz="1000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 </a:t>
              </a:r>
              <a:endParaRPr lang="en-US" altLang="ko-KR" sz="1000" dirty="0" smtClean="0">
                <a:solidFill>
                  <a:srgbClr val="EF840F"/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  <a:p>
              <a:r>
                <a:rPr lang="ko-KR" altLang="en-US" sz="1000" b="1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폭탄은 </a:t>
              </a:r>
              <a:r>
                <a:rPr lang="ko-KR" altLang="en-US" sz="1000" b="1" dirty="0" err="1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파밍을</a:t>
              </a:r>
              <a:r>
                <a:rPr lang="ko-KR" altLang="en-US" sz="1000" b="1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 통해 얻을 수 있다</a:t>
              </a:r>
              <a:r>
                <a:rPr lang="en-US" altLang="ko-KR" sz="1000" b="1" dirty="0" smtClean="0">
                  <a:solidFill>
                    <a:srgbClr val="EF840F"/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.</a:t>
              </a:r>
              <a:endParaRPr lang="ko-KR" altLang="en-US" sz="1000" b="1" dirty="0">
                <a:solidFill>
                  <a:srgbClr val="EF840F"/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211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4" y="0"/>
            <a:ext cx="9252516" cy="6882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>
            <a:off x="8316416" y="6021288"/>
            <a:ext cx="576064" cy="576064"/>
            <a:chOff x="6300192" y="4221088"/>
            <a:chExt cx="576064" cy="576064"/>
          </a:xfrm>
        </p:grpSpPr>
        <p:sp>
          <p:nvSpPr>
            <p:cNvPr id="12" name="원형 화살표 11"/>
            <p:cNvSpPr/>
            <p:nvPr/>
          </p:nvSpPr>
          <p:spPr>
            <a:xfrm>
              <a:off x="6336196" y="4257092"/>
              <a:ext cx="504056" cy="504056"/>
            </a:xfrm>
            <a:prstGeom prst="circularArrow">
              <a:avLst>
                <a:gd name="adj1" fmla="val 12500"/>
                <a:gd name="adj2" fmla="val 750181"/>
                <a:gd name="adj3" fmla="val 20457681"/>
                <a:gd name="adj4" fmla="val 9019799"/>
                <a:gd name="adj5" fmla="val 12512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6300192" y="4221088"/>
              <a:ext cx="576064" cy="576064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453473" y="3068960"/>
            <a:ext cx="4237058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7200" kern="1300" spc="80" dirty="0" smtClean="0">
                <a:blipFill>
                  <a:blip r:embed="rId2"/>
                  <a:stretch>
                    <a:fillRect/>
                  </a:stretch>
                </a:blip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latin typeface="HY나무B" panose="02030600000101010101" pitchFamily="18" charset="-127"/>
                <a:ea typeface="HY나무B" panose="02030600000101010101" pitchFamily="18" charset="-127"/>
                <a:cs typeface="DaunPenh" panose="01010101010101010101" pitchFamily="2" charset="0"/>
              </a:rPr>
              <a:t>질의 응답</a:t>
            </a:r>
            <a:endParaRPr lang="ko-KR" altLang="en-US" sz="7200" kern="1300" spc="80" dirty="0">
              <a:blipFill>
                <a:blip r:embed="rId2"/>
                <a:stretch>
                  <a:fillRect/>
                </a:stretch>
              </a:blipFill>
              <a:effectLst>
                <a:innerShdw blurRad="63500" dist="50800" dir="2700000">
                  <a:prstClr val="black">
                    <a:alpha val="50000"/>
                  </a:prstClr>
                </a:innerShdw>
              </a:effectLst>
              <a:latin typeface="HY나무B" panose="02030600000101010101" pitchFamily="18" charset="-127"/>
              <a:ea typeface="HY나무B" panose="02030600000101010101" pitchFamily="18" charset="-127"/>
              <a:cs typeface="DaunPenh" panose="01010101010101010101" pitchFamily="2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851920" y="2708920"/>
            <a:ext cx="1512168" cy="307454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softEdge rad="12700"/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300" dirty="0">
                <a:solidFill>
                  <a:schemeClr val="bg1"/>
                </a:solidFill>
                <a:latin typeface="Headliner No. 45" panose="02000000000000000000" pitchFamily="2" charset="0"/>
              </a:rPr>
              <a:t>CHAPTER. </a:t>
            </a:r>
            <a:r>
              <a:rPr lang="en-US" altLang="ko-KR" sz="1500" spc="300" dirty="0" smtClean="0">
                <a:solidFill>
                  <a:schemeClr val="bg1"/>
                </a:solidFill>
                <a:latin typeface="Headliner No. 45" panose="02000000000000000000" pitchFamily="2" charset="0"/>
              </a:rPr>
              <a:t>5</a:t>
            </a:r>
            <a:endParaRPr lang="ko-KR" altLang="en-US" sz="1500" spc="300" dirty="0">
              <a:solidFill>
                <a:schemeClr val="bg1"/>
              </a:solidFill>
              <a:latin typeface="Headliner No. 45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588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31046" y="-42513"/>
            <a:ext cx="9175046" cy="6881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직사각형 63"/>
          <p:cNvSpPr/>
          <p:nvPr/>
        </p:nvSpPr>
        <p:spPr>
          <a:xfrm>
            <a:off x="-48956" y="595068"/>
            <a:ext cx="9210865" cy="581404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lumOff val="25000"/>
                  <a:alpha val="0"/>
                </a:schemeClr>
              </a:gs>
              <a:gs pos="100000">
                <a:srgbClr val="DA8C00">
                  <a:alpha val="7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4" name="그룹 103"/>
          <p:cNvGrpSpPr/>
          <p:nvPr/>
        </p:nvGrpSpPr>
        <p:grpSpPr>
          <a:xfrm>
            <a:off x="-44034" y="-20857"/>
            <a:ext cx="9191617" cy="1037034"/>
            <a:chOff x="-44034" y="-20857"/>
            <a:chExt cx="9191617" cy="1037034"/>
          </a:xfrm>
        </p:grpSpPr>
        <p:sp>
          <p:nvSpPr>
            <p:cNvPr id="105" name="직사각형 104"/>
            <p:cNvSpPr/>
            <p:nvPr/>
          </p:nvSpPr>
          <p:spPr>
            <a:xfrm>
              <a:off x="3583" y="-10015"/>
              <a:ext cx="9144000" cy="7213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0" y="427855"/>
              <a:ext cx="9144000" cy="334426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자유형 106"/>
            <p:cNvSpPr/>
            <p:nvPr/>
          </p:nvSpPr>
          <p:spPr>
            <a:xfrm>
              <a:off x="-31047" y="-20857"/>
              <a:ext cx="2653868" cy="1037034"/>
            </a:xfrm>
            <a:custGeom>
              <a:avLst/>
              <a:gdLst>
                <a:gd name="connsiteX0" fmla="*/ 2076450 w 2076450"/>
                <a:gd name="connsiteY0" fmla="*/ 0 h 1009650"/>
                <a:gd name="connsiteX1" fmla="*/ 0 w 2076450"/>
                <a:gd name="connsiteY1" fmla="*/ 0 h 1009650"/>
                <a:gd name="connsiteX2" fmla="*/ 0 w 2076450"/>
                <a:gd name="connsiteY2" fmla="*/ 1009650 h 1009650"/>
                <a:gd name="connsiteX3" fmla="*/ 1190625 w 2076450"/>
                <a:gd name="connsiteY3" fmla="*/ 857250 h 1009650"/>
                <a:gd name="connsiteX4" fmla="*/ 2076450 w 2076450"/>
                <a:gd name="connsiteY4" fmla="*/ 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6450" h="1009650">
                  <a:moveTo>
                    <a:pt x="2076450" y="0"/>
                  </a:moveTo>
                  <a:lnTo>
                    <a:pt x="0" y="0"/>
                  </a:lnTo>
                  <a:lnTo>
                    <a:pt x="0" y="1009650"/>
                  </a:lnTo>
                  <a:lnTo>
                    <a:pt x="1190625" y="857250"/>
                  </a:lnTo>
                  <a:lnTo>
                    <a:pt x="2076450" y="0"/>
                  </a:lnTo>
                  <a:close/>
                </a:path>
              </a:pathLst>
            </a:custGeom>
            <a:solidFill>
              <a:srgbClr val="DA8C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60734" y="200374"/>
              <a:ext cx="1479893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3200" kern="1300" spc="80" dirty="0"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Chapter. 5</a:t>
              </a:r>
              <a:endParaRPr lang="ko-KR" altLang="en-US" sz="3200" kern="1300" spc="80" dirty="0"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-44034" y="-3306"/>
              <a:ext cx="205216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2000" kern="1300" spc="80" dirty="0">
                  <a:solidFill>
                    <a:srgbClr val="FFC000"/>
                  </a:solid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Man in The Wild</a:t>
              </a:r>
              <a:endParaRPr lang="ko-KR" altLang="en-US" sz="2000" kern="1300" spc="80" dirty="0">
                <a:solidFill>
                  <a:srgbClr val="FFC000"/>
                </a:solid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843808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CHAPTER1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3851920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CHAPTER2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4860032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CHAPTER3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868144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CHAPTER4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6876256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9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CHAPTER5</a:t>
              </a:r>
              <a:endParaRPr lang="ko-KR" altLang="en-US" sz="1100" b="1" dirty="0">
                <a:solidFill>
                  <a:schemeClr val="tx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115" name="그림 11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7900" y="67020"/>
              <a:ext cx="720080" cy="303783"/>
            </a:xfrm>
            <a:prstGeom prst="rect">
              <a:avLst/>
            </a:prstGeom>
          </p:spPr>
        </p:pic>
        <p:sp>
          <p:nvSpPr>
            <p:cNvPr id="116" name="TextBox 115"/>
            <p:cNvSpPr txBox="1"/>
            <p:nvPr/>
          </p:nvSpPr>
          <p:spPr>
            <a:xfrm>
              <a:off x="1907704" y="464263"/>
              <a:ext cx="3744416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질의응답</a:t>
              </a:r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883092" y="2780928"/>
            <a:ext cx="2824812" cy="110799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6600" kern="1300" spc="80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blipFill>
                  <a:blip r:embed="rId5"/>
                  <a:stretch>
                    <a:fillRect/>
                  </a:stretch>
                </a:blip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rPr>
              <a:t>QUESTION ?</a:t>
            </a:r>
            <a:endParaRPr lang="ko-KR" altLang="en-US" sz="6600" kern="1300" spc="80" dirty="0">
              <a:ln>
                <a:solidFill>
                  <a:schemeClr val="bg1">
                    <a:lumMod val="95000"/>
                    <a:lumOff val="5000"/>
                  </a:schemeClr>
                </a:solidFill>
              </a:ln>
              <a:blipFill>
                <a:blip r:embed="rId5"/>
                <a:stretch>
                  <a:fillRect/>
                </a:stretch>
              </a:blipFill>
              <a:effectLst>
                <a:glow rad="63500">
                  <a:schemeClr val="bg1">
                    <a:lumMod val="95000"/>
                    <a:lumOff val="5000"/>
                    <a:alpha val="40000"/>
                  </a:schemeClr>
                </a:glow>
              </a:effectLst>
              <a:latin typeface="Headliner No. 45" panose="02000000000000000000" pitchFamily="2" charset="0"/>
              <a:cs typeface="DaunPenh" panose="01010101010101010101" pitchFamily="2" charset="0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-31047" y="5949280"/>
            <a:ext cx="9308900" cy="908720"/>
            <a:chOff x="3583" y="5949280"/>
            <a:chExt cx="9273904" cy="908720"/>
          </a:xfrm>
        </p:grpSpPr>
        <p:sp>
          <p:nvSpPr>
            <p:cNvPr id="34" name="직사각형 33"/>
            <p:cNvSpPr/>
            <p:nvPr/>
          </p:nvSpPr>
          <p:spPr>
            <a:xfrm>
              <a:off x="3583" y="6419914"/>
              <a:ext cx="9144000" cy="438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5" name="그룹 34"/>
            <p:cNvGrpSpPr/>
            <p:nvPr/>
          </p:nvGrpSpPr>
          <p:grpSpPr>
            <a:xfrm>
              <a:off x="107504" y="6566409"/>
              <a:ext cx="282694" cy="174959"/>
              <a:chOff x="1017634" y="4545031"/>
              <a:chExt cx="411242" cy="254517"/>
            </a:xfrm>
          </p:grpSpPr>
          <p:grpSp>
            <p:nvGrpSpPr>
              <p:cNvPr id="42" name="그룹 41"/>
              <p:cNvGrpSpPr/>
              <p:nvPr/>
            </p:nvGrpSpPr>
            <p:grpSpPr>
              <a:xfrm>
                <a:off x="1171782" y="4545031"/>
                <a:ext cx="257094" cy="254517"/>
                <a:chOff x="1171782" y="4545031"/>
                <a:chExt cx="257094" cy="254517"/>
              </a:xfrm>
            </p:grpSpPr>
            <p:sp>
              <p:nvSpPr>
                <p:cNvPr id="46" name="타원 45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7" name="양쪽 모서리가 둥근 사각형 46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43" name="그룹 42"/>
              <p:cNvGrpSpPr/>
              <p:nvPr/>
            </p:nvGrpSpPr>
            <p:grpSpPr>
              <a:xfrm>
                <a:off x="1017634" y="4595988"/>
                <a:ext cx="205621" cy="203560"/>
                <a:chOff x="1171782" y="4545031"/>
                <a:chExt cx="257094" cy="254517"/>
              </a:xfrm>
            </p:grpSpPr>
            <p:sp>
              <p:nvSpPr>
                <p:cNvPr id="44" name="타원 43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5" name="양쪽 모서리가 둥근 사각형 44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36" name="그룹 35"/>
            <p:cNvGrpSpPr/>
            <p:nvPr/>
          </p:nvGrpSpPr>
          <p:grpSpPr>
            <a:xfrm>
              <a:off x="7233037" y="5949280"/>
              <a:ext cx="2044450" cy="472118"/>
              <a:chOff x="5782026" y="5425411"/>
              <a:chExt cx="2044450" cy="472118"/>
            </a:xfrm>
          </p:grpSpPr>
          <p:sp>
            <p:nvSpPr>
              <p:cNvPr id="40" name="TextBox 39"/>
              <p:cNvSpPr txBox="1"/>
              <p:nvPr/>
            </p:nvSpPr>
            <p:spPr>
              <a:xfrm>
                <a:off x="5782026" y="5497419"/>
                <a:ext cx="20444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en-US" altLang="ko-KR" sz="2000" kern="1300" spc="80" dirty="0">
                    <a:solidFill>
                      <a:schemeClr val="tx1">
                        <a:lumMod val="50000"/>
                      </a:schemeClr>
                    </a:solidFill>
                    <a:effectLst>
                      <a:innerShdw blurRad="63500" dist="50800" dir="2700000">
                        <a:prstClr val="black">
                          <a:alpha val="50000"/>
                        </a:prstClr>
                      </a:innerShdw>
                    </a:effectLst>
                    <a:latin typeface="Headliner No. 45" panose="02000000000000000000" pitchFamily="2" charset="0"/>
                    <a:cs typeface="DaunPenh" panose="01010101010101010101" pitchFamily="2" charset="0"/>
                  </a:rPr>
                  <a:t>Man in The Wild</a:t>
                </a:r>
                <a:endParaRPr lang="ko-KR" altLang="en-US" sz="2000" kern="1300" spc="80" dirty="0">
                  <a:solidFill>
                    <a:schemeClr val="tx1">
                      <a:lumMod val="50000"/>
                    </a:schemeClr>
                  </a:solidFill>
                  <a:effectLst>
                    <a:innerShdw blurRad="63500" dist="50800" dir="2700000">
                      <a:prstClr val="black">
                        <a:alpha val="50000"/>
                      </a:prstClr>
                    </a:innerShdw>
                  </a:effectLst>
                  <a:latin typeface="Headliner No. 45" panose="02000000000000000000" pitchFamily="2" charset="0"/>
                  <a:cs typeface="DaunPenh" panose="01010101010101010101" pitchFamily="2" charset="0"/>
                </a:endParaRPr>
              </a:p>
            </p:txBody>
          </p:sp>
          <p:sp>
            <p:nvSpPr>
              <p:cNvPr id="41" name="직사각형 40"/>
              <p:cNvSpPr/>
              <p:nvPr/>
            </p:nvSpPr>
            <p:spPr>
              <a:xfrm>
                <a:off x="6398163" y="5425411"/>
                <a:ext cx="1116126" cy="16382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spc="300" dirty="0" err="1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RnP</a:t>
                </a:r>
                <a:r>
                  <a:rPr lang="en-US" altLang="ko-KR" sz="700" spc="300" dirty="0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 TEAM’S</a:t>
                </a:r>
                <a:endParaRPr lang="ko-KR" altLang="en-US" sz="700" spc="300" dirty="0">
                  <a:solidFill>
                    <a:schemeClr val="tx1"/>
                  </a:solidFill>
                  <a:latin typeface="Headliner No. 45" panose="02000000000000000000" pitchFamily="2" charset="0"/>
                </a:endParaRPr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467544" y="6525344"/>
              <a:ext cx="165618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TEAM MEMBER  3/3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1979712" y="6566409"/>
              <a:ext cx="1368152" cy="220545"/>
            </a:xfrm>
            <a:prstGeom prst="rect">
              <a:avLst/>
            </a:prstGeom>
            <a:solidFill>
              <a:srgbClr val="DA8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  RECEIVE INVITE</a:t>
              </a:r>
              <a:endParaRPr lang="ko-KR" altLang="en-US" sz="1050" b="1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39" name="L 도형 38"/>
            <p:cNvSpPr/>
            <p:nvPr/>
          </p:nvSpPr>
          <p:spPr>
            <a:xfrm rot="18900000">
              <a:off x="2058164" y="6584625"/>
              <a:ext cx="112102" cy="112102"/>
            </a:xfrm>
            <a:prstGeom prst="corner">
              <a:avLst>
                <a:gd name="adj1" fmla="val 23545"/>
                <a:gd name="adj2" fmla="val 20899"/>
              </a:avLst>
            </a:pr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494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관련 이미지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30" r="8043" b="4638"/>
          <a:stretch/>
        </p:blipFill>
        <p:spPr bwMode="auto">
          <a:xfrm>
            <a:off x="-1" y="1"/>
            <a:ext cx="9163107" cy="653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2" y="1"/>
            <a:ext cx="916310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4" descr="배틀그라운드에 대한 이미지 검색결과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164288"/>
            <a:ext cx="10706100" cy="601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직사각형 55"/>
          <p:cNvSpPr/>
          <p:nvPr/>
        </p:nvSpPr>
        <p:spPr>
          <a:xfrm>
            <a:off x="0" y="0"/>
            <a:ext cx="9175047" cy="6869436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3581479" y="3553852"/>
            <a:ext cx="21403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85000"/>
                  </a:schemeClr>
                </a:solidFill>
                <a:latin typeface="HY나무M" panose="02030600000101010101" pitchFamily="18" charset="-127"/>
                <a:ea typeface="HY나무M" panose="02030600000101010101" pitchFamily="18" charset="-127"/>
              </a:rPr>
              <a:t>감사합니다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346798" y="476672"/>
            <a:ext cx="8454017" cy="923330"/>
            <a:chOff x="346798" y="476672"/>
            <a:chExt cx="8454017" cy="923330"/>
          </a:xfrm>
        </p:grpSpPr>
        <p:sp>
          <p:nvSpPr>
            <p:cNvPr id="57" name="TextBox 56"/>
            <p:cNvSpPr txBox="1"/>
            <p:nvPr/>
          </p:nvSpPr>
          <p:spPr>
            <a:xfrm>
              <a:off x="346799" y="999892"/>
              <a:ext cx="4195379" cy="4001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>
                  <a:solidFill>
                    <a:srgbClr val="FFC000"/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발표 </a:t>
              </a:r>
              <a:r>
                <a:rPr lang="ko-KR" altLang="en-US" sz="2000" b="1" dirty="0" err="1">
                  <a:solidFill>
                    <a:srgbClr val="FFC000"/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끝났닭</a:t>
              </a:r>
              <a:r>
                <a:rPr lang="en-US" altLang="ko-KR" sz="2000" b="1" dirty="0">
                  <a:solidFill>
                    <a:srgbClr val="FFC000"/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! </a:t>
              </a:r>
              <a:r>
                <a:rPr lang="ko-KR" altLang="en-US" sz="2000" b="1" dirty="0">
                  <a:solidFill>
                    <a:srgbClr val="FFC000"/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오늘 </a:t>
              </a:r>
              <a:r>
                <a:rPr lang="ko-KR" altLang="en-US" sz="2000" b="1" dirty="0">
                  <a:solidFill>
                    <a:srgbClr val="FFC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나무M" panose="02030600000101010101" pitchFamily="18" charset="-127"/>
                  <a:ea typeface="HY나무M" panose="02030600000101010101" pitchFamily="18" charset="-127"/>
                </a:rPr>
                <a:t>저녁은</a:t>
              </a:r>
              <a:r>
                <a:rPr lang="ko-KR" altLang="en-US" sz="2000" b="1" dirty="0">
                  <a:solidFill>
                    <a:srgbClr val="FFC000"/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 </a:t>
              </a:r>
              <a:r>
                <a:rPr lang="ko-KR" altLang="en-US" sz="2000" b="1" dirty="0" err="1">
                  <a:solidFill>
                    <a:srgbClr val="FFC000"/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치킨이닭</a:t>
              </a:r>
              <a:r>
                <a:rPr lang="en-US" altLang="ko-KR" sz="2000" b="1" dirty="0">
                  <a:solidFill>
                    <a:srgbClr val="FFC000"/>
                  </a:solidFill>
                  <a:latin typeface="HY나무M" panose="02030600000101010101" pitchFamily="18" charset="-127"/>
                  <a:ea typeface="HY나무M" panose="02030600000101010101" pitchFamily="18" charset="-127"/>
                </a:rPr>
                <a:t>!</a:t>
              </a:r>
              <a:endParaRPr lang="ko-KR" altLang="en-US" sz="2000" b="1" dirty="0">
                <a:solidFill>
                  <a:srgbClr val="FFC000"/>
                </a:solidFill>
                <a:latin typeface="HY나무M" panose="02030600000101010101" pitchFamily="18" charset="-127"/>
                <a:ea typeface="HY나무M" panose="02030600000101010101" pitchFamily="18" charset="-127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46798" y="507813"/>
              <a:ext cx="1803699" cy="52322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2800" b="1" spc="-150" dirty="0" smtClean="0">
                  <a:solidFill>
                    <a:schemeClr val="tx1">
                      <a:lumMod val="9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R n P TEAM</a:t>
              </a:r>
              <a:endParaRPr lang="ko-KR" altLang="en-US" sz="2800" b="1" spc="-150" dirty="0">
                <a:solidFill>
                  <a:schemeClr val="tx1">
                    <a:lumMod val="95000"/>
                  </a:schemeClr>
                </a:solidFill>
                <a:latin typeface="HY나무B" panose="02030600000101010101" pitchFamily="18" charset="-127"/>
                <a:ea typeface="HY나무B" panose="02030600000101010101" pitchFamily="18" charset="-127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977880" y="476672"/>
              <a:ext cx="1822935" cy="92333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5400" spc="-150" dirty="0">
                  <a:solidFill>
                    <a:srgbClr val="FFC000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#1</a:t>
              </a:r>
              <a:r>
                <a:rPr lang="en-US" altLang="ko-KR" sz="4400" spc="-150" dirty="0">
                  <a:solidFill>
                    <a:schemeClr val="tx1">
                      <a:lumMod val="7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/99</a:t>
              </a:r>
              <a:endParaRPr lang="ko-KR" altLang="en-US" sz="4400" spc="-150" dirty="0">
                <a:solidFill>
                  <a:schemeClr val="tx1">
                    <a:lumMod val="7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4283968" y="3068960"/>
            <a:ext cx="576064" cy="576064"/>
            <a:chOff x="6300192" y="4221088"/>
            <a:chExt cx="576064" cy="576064"/>
          </a:xfrm>
        </p:grpSpPr>
        <p:sp>
          <p:nvSpPr>
            <p:cNvPr id="65" name="원형 화살표 64"/>
            <p:cNvSpPr/>
            <p:nvPr/>
          </p:nvSpPr>
          <p:spPr>
            <a:xfrm>
              <a:off x="6336196" y="4257092"/>
              <a:ext cx="504056" cy="504056"/>
            </a:xfrm>
            <a:prstGeom prst="circularArrow">
              <a:avLst>
                <a:gd name="adj1" fmla="val 12500"/>
                <a:gd name="adj2" fmla="val 750181"/>
                <a:gd name="adj3" fmla="val 20457681"/>
                <a:gd name="adj4" fmla="val 9019799"/>
                <a:gd name="adj5" fmla="val 12512"/>
              </a:avLst>
            </a:prstGeom>
            <a:solidFill>
              <a:schemeClr val="tx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2" name="타원 71"/>
            <p:cNvSpPr/>
            <p:nvPr/>
          </p:nvSpPr>
          <p:spPr>
            <a:xfrm>
              <a:off x="6300192" y="4221088"/>
              <a:ext cx="576064" cy="576064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647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000">
        <p:fade/>
      </p:transition>
    </mc:Choice>
    <mc:Fallback xmlns="">
      <p:transition spd="med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56454" y="2401466"/>
            <a:ext cx="7077739" cy="1342861"/>
            <a:chOff x="1056454" y="2401466"/>
            <a:chExt cx="7077739" cy="1342861"/>
          </a:xfrm>
        </p:grpSpPr>
        <p:sp>
          <p:nvSpPr>
            <p:cNvPr id="6" name="TextBox 5"/>
            <p:cNvSpPr txBox="1"/>
            <p:nvPr/>
          </p:nvSpPr>
          <p:spPr>
            <a:xfrm>
              <a:off x="1056454" y="2420888"/>
              <a:ext cx="7031092" cy="132343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8000" kern="1300" spc="80" dirty="0">
                  <a:blipFill>
                    <a:blip r:embed="rId2"/>
                    <a:stretch>
                      <a:fillRect/>
                    </a:stretch>
                  </a:blipFill>
                  <a:effectLst>
                    <a:innerShdw blurRad="63500" dist="50800" dir="2700000">
                      <a:prstClr val="black">
                        <a:alpha val="50000"/>
                      </a:prstClr>
                    </a:innerShd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Man in the Wild</a:t>
              </a:r>
              <a:endParaRPr lang="ko-KR" altLang="en-US" sz="8000" kern="1300" spc="80" dirty="0">
                <a:blipFill>
                  <a:blip r:embed="rId2"/>
                  <a:stretch>
                    <a:fillRect/>
                  </a:stretch>
                </a:blip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3419872" y="2401466"/>
              <a:ext cx="2160240" cy="248406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/>
              </a:stretch>
            </a:blipFill>
            <a:ln>
              <a:noFill/>
            </a:ln>
            <a:effectLst>
              <a:softEdge rad="12700"/>
            </a:effectLst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spc="300" dirty="0" err="1" smtClean="0">
                  <a:solidFill>
                    <a:schemeClr val="bg1"/>
                  </a:solidFill>
                  <a:latin typeface="Headliner No. 45" panose="02000000000000000000" pitchFamily="2" charset="0"/>
                </a:rPr>
                <a:t>RnP</a:t>
              </a:r>
              <a:r>
                <a:rPr lang="en-US" altLang="ko-KR" sz="1600" spc="300" dirty="0" smtClean="0">
                  <a:solidFill>
                    <a:schemeClr val="bg1"/>
                  </a:solidFill>
                  <a:latin typeface="Headliner No. 45" panose="02000000000000000000" pitchFamily="2" charset="0"/>
                </a:rPr>
                <a:t> </a:t>
              </a:r>
              <a:r>
                <a:rPr lang="en-US" altLang="ko-KR" sz="1600" spc="300" dirty="0">
                  <a:solidFill>
                    <a:schemeClr val="bg1"/>
                  </a:solidFill>
                  <a:latin typeface="Headliner No. 45" panose="02000000000000000000" pitchFamily="2" charset="0"/>
                </a:rPr>
                <a:t>TEAM</a:t>
              </a:r>
              <a:r>
                <a:rPr lang="en-US" altLang="ko-KR" sz="1600" spc="300" dirty="0">
                  <a:solidFill>
                    <a:schemeClr val="bg1"/>
                  </a:solidFill>
                  <a:latin typeface="+mj-lt"/>
                </a:rPr>
                <a:t>’</a:t>
              </a:r>
              <a:r>
                <a:rPr lang="en-US" altLang="ko-KR" sz="1600" spc="300" dirty="0">
                  <a:solidFill>
                    <a:schemeClr val="bg1"/>
                  </a:solidFill>
                  <a:latin typeface="Headliner No. 45" panose="02000000000000000000" pitchFamily="2" charset="0"/>
                </a:rPr>
                <a:t>S</a:t>
              </a:r>
              <a:endParaRPr lang="ko-KR" altLang="en-US" sz="1600" spc="300" dirty="0">
                <a:solidFill>
                  <a:schemeClr val="bg1"/>
                </a:solidFill>
                <a:latin typeface="Headliner No. 45" panose="02000000000000000000" pitchFamily="2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7705871" y="2539013"/>
              <a:ext cx="4283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blipFill>
                    <a:blip r:embed="rId3"/>
                    <a:stretch>
                      <a:fillRect/>
                    </a:stretch>
                  </a:blipFill>
                  <a:latin typeface="HY견고딕" panose="02030600000101010101" pitchFamily="18" charset="-127"/>
                  <a:ea typeface="HY견고딕" panose="02030600000101010101" pitchFamily="18" charset="-127"/>
                </a:rPr>
                <a:t>TM</a:t>
              </a:r>
              <a:endParaRPr lang="ko-KR" altLang="en-US" sz="1200" dirty="0">
                <a:blipFill>
                  <a:blip r:embed="rId3"/>
                  <a:stretch>
                    <a:fillRect/>
                  </a:stretch>
                </a:blip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339752" y="3933056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spc="300" dirty="0">
                <a:solidFill>
                  <a:schemeClr val="tx1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DESIGN PRESENTATION</a:t>
            </a:r>
          </a:p>
          <a:p>
            <a:pPr algn="ctr"/>
            <a:r>
              <a:rPr lang="en-US" altLang="ko-KR" sz="1200" b="1" spc="300" dirty="0">
                <a:solidFill>
                  <a:schemeClr val="tx1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BY YELLOW TEAM</a:t>
            </a:r>
            <a:endParaRPr lang="ko-KR" altLang="en-US" sz="1200" b="1" spc="300" dirty="0">
              <a:solidFill>
                <a:schemeClr val="tx1">
                  <a:lumMod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8316416" y="6021288"/>
            <a:ext cx="576064" cy="576064"/>
            <a:chOff x="6300192" y="4221088"/>
            <a:chExt cx="576064" cy="576064"/>
          </a:xfrm>
        </p:grpSpPr>
        <p:sp>
          <p:nvSpPr>
            <p:cNvPr id="12" name="원형 화살표 11"/>
            <p:cNvSpPr/>
            <p:nvPr/>
          </p:nvSpPr>
          <p:spPr>
            <a:xfrm>
              <a:off x="6336196" y="4257092"/>
              <a:ext cx="504056" cy="504056"/>
            </a:xfrm>
            <a:prstGeom prst="circularArrow">
              <a:avLst>
                <a:gd name="adj1" fmla="val 12500"/>
                <a:gd name="adj2" fmla="val 750181"/>
                <a:gd name="adj3" fmla="val 20457681"/>
                <a:gd name="adj4" fmla="val 9019799"/>
                <a:gd name="adj5" fmla="val 12512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6300192" y="4221088"/>
              <a:ext cx="576064" cy="576064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84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500">
        <p:fade/>
      </p:transition>
    </mc:Choice>
    <mc:Fallback xmlns="">
      <p:transition spd="med" advTm="6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032408" y="4551512"/>
            <a:ext cx="5079184" cy="1342861"/>
            <a:chOff x="2032408" y="4055968"/>
            <a:chExt cx="5079184" cy="1342861"/>
          </a:xfrm>
        </p:grpSpPr>
        <p:sp>
          <p:nvSpPr>
            <p:cNvPr id="9" name="TextBox 8"/>
            <p:cNvSpPr txBox="1"/>
            <p:nvPr/>
          </p:nvSpPr>
          <p:spPr>
            <a:xfrm>
              <a:off x="2032408" y="4075390"/>
              <a:ext cx="4837222" cy="132343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8000" kern="1300" spc="80" dirty="0">
                  <a:ln>
                    <a:solidFill>
                      <a:schemeClr val="bg1">
                        <a:lumMod val="95000"/>
                        <a:lumOff val="5000"/>
                      </a:schemeClr>
                    </a:solidFill>
                  </a:ln>
                  <a:blipFill>
                    <a:blip r:embed="rId2"/>
                    <a:stretch>
                      <a:fillRect/>
                    </a:stretch>
                  </a:blip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DESIGN GROUNDS</a:t>
              </a:r>
              <a:endParaRPr lang="ko-KR" altLang="en-US" sz="8000" kern="1300" spc="80" dirty="0">
                <a:ln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blipFill>
                  <a:blip r:embed="rId2"/>
                  <a:stretch>
                    <a:fillRect/>
                  </a:stretch>
                </a:blip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3298894" y="4055968"/>
              <a:ext cx="2160240" cy="248406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/>
              </a:stretch>
            </a:blipFill>
            <a:ln>
              <a:noFill/>
            </a:ln>
            <a:effectLst>
              <a:glow rad="63500">
                <a:schemeClr val="bg1">
                  <a:alpha val="40000"/>
                </a:schemeClr>
              </a:glow>
              <a:softEdge rad="12700"/>
            </a:effectLst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spc="300" dirty="0">
                  <a:solidFill>
                    <a:schemeClr val="bg1"/>
                  </a:solidFill>
                  <a:latin typeface="Headliner No. 45" panose="02000000000000000000" pitchFamily="2" charset="0"/>
                </a:rPr>
                <a:t>YELLOW TEAM</a:t>
              </a:r>
              <a:r>
                <a:rPr lang="en-US" altLang="ko-KR" sz="1600" spc="300" dirty="0">
                  <a:solidFill>
                    <a:schemeClr val="bg1"/>
                  </a:solidFill>
                  <a:latin typeface="+mj-lt"/>
                </a:rPr>
                <a:t>’</a:t>
              </a:r>
              <a:r>
                <a:rPr lang="en-US" altLang="ko-KR" sz="1600" spc="300" dirty="0">
                  <a:solidFill>
                    <a:schemeClr val="bg1"/>
                  </a:solidFill>
                  <a:latin typeface="Headliner No. 45" panose="02000000000000000000" pitchFamily="2" charset="0"/>
                </a:rPr>
                <a:t>S</a:t>
              </a:r>
              <a:endParaRPr lang="ko-KR" altLang="en-US" sz="1600" spc="300" dirty="0">
                <a:solidFill>
                  <a:schemeClr val="bg1"/>
                </a:solidFill>
                <a:latin typeface="Headliner No. 45" panose="02000000000000000000" pitchFamily="2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683270" y="4374455"/>
              <a:ext cx="4283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n w="3175">
                    <a:solidFill>
                      <a:schemeClr val="bg1"/>
                    </a:solidFill>
                  </a:ln>
                  <a:blipFill>
                    <a:blip r:embed="rId3"/>
                    <a:stretch>
                      <a:fillRect/>
                    </a:stretch>
                  </a:blipFill>
                  <a:latin typeface="HY견고딕" panose="02030600000101010101" pitchFamily="18" charset="-127"/>
                  <a:ea typeface="HY견고딕" panose="02030600000101010101" pitchFamily="18" charset="-127"/>
                </a:rPr>
                <a:t>TM</a:t>
              </a:r>
              <a:endParaRPr lang="ko-KR" altLang="en-US" sz="1200" dirty="0">
                <a:ln w="3175">
                  <a:solidFill>
                    <a:schemeClr val="bg1"/>
                  </a:solidFill>
                </a:ln>
                <a:blipFill>
                  <a:blip r:embed="rId3"/>
                  <a:stretch>
                    <a:fillRect/>
                  </a:stretch>
                </a:blip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11560" y="2686273"/>
            <a:ext cx="956672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2000" kern="1300" spc="80" dirty="0">
                <a:solidFill>
                  <a:schemeClr val="tx1">
                    <a:lumMod val="95000"/>
                  </a:schemeClr>
                </a:solidFill>
                <a:latin typeface="Headliner No. 45" panose="02000000000000000000" pitchFamily="2" charset="0"/>
                <a:cs typeface="DaunPenh" panose="01010101010101010101" pitchFamily="2" charset="0"/>
              </a:rPr>
              <a:t>CHAPTER.1</a:t>
            </a:r>
            <a:endParaRPr lang="ko-KR" altLang="en-US" sz="2000" kern="1300" spc="80" dirty="0">
              <a:solidFill>
                <a:schemeClr val="tx1">
                  <a:lumMod val="95000"/>
                </a:schemeClr>
              </a:solidFill>
              <a:latin typeface="Headliner No. 45" panose="02000000000000000000" pitchFamily="2" charset="0"/>
              <a:cs typeface="DaunPenh" panose="01010101010101010101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1560" y="3138636"/>
            <a:ext cx="996748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2000" kern="1300" spc="80" dirty="0">
                <a:solidFill>
                  <a:schemeClr val="tx1">
                    <a:lumMod val="95000"/>
                  </a:schemeClr>
                </a:solidFill>
                <a:latin typeface="Headliner No. 45" panose="02000000000000000000" pitchFamily="2" charset="0"/>
                <a:cs typeface="DaunPenh" panose="01010101010101010101" pitchFamily="2" charset="0"/>
              </a:rPr>
              <a:t>CHAPTER.2</a:t>
            </a:r>
            <a:endParaRPr lang="ko-KR" altLang="en-US" sz="2000" kern="1300" spc="80" dirty="0">
              <a:solidFill>
                <a:schemeClr val="tx1">
                  <a:lumMod val="95000"/>
                </a:schemeClr>
              </a:solidFill>
              <a:latin typeface="Headliner No. 45" panose="02000000000000000000" pitchFamily="2" charset="0"/>
              <a:cs typeface="DaunPenh" panose="01010101010101010101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1560" y="3600301"/>
            <a:ext cx="998350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2000" kern="1300" spc="80" dirty="0">
                <a:solidFill>
                  <a:schemeClr val="tx1">
                    <a:lumMod val="95000"/>
                  </a:schemeClr>
                </a:solidFill>
                <a:latin typeface="Headliner No. 45" panose="02000000000000000000" pitchFamily="2" charset="0"/>
                <a:cs typeface="DaunPenh" panose="01010101010101010101" pitchFamily="2" charset="0"/>
              </a:rPr>
              <a:t>CHAPTER.3</a:t>
            </a:r>
            <a:endParaRPr lang="ko-KR" altLang="en-US" sz="2000" kern="1300" spc="80" dirty="0">
              <a:solidFill>
                <a:schemeClr val="tx1">
                  <a:lumMod val="95000"/>
                </a:schemeClr>
              </a:solidFill>
              <a:latin typeface="Headliner No. 45" panose="02000000000000000000" pitchFamily="2" charset="0"/>
              <a:cs typeface="DaunPenh" panose="01010101010101010101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11560" y="4061966"/>
            <a:ext cx="1006365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2000" kern="1300" spc="80" dirty="0">
                <a:solidFill>
                  <a:schemeClr val="tx1">
                    <a:lumMod val="95000"/>
                  </a:schemeClr>
                </a:solidFill>
                <a:latin typeface="Headliner No. 45" panose="02000000000000000000" pitchFamily="2" charset="0"/>
                <a:cs typeface="DaunPenh" panose="01010101010101010101" pitchFamily="2" charset="0"/>
              </a:rPr>
              <a:t>CHAPTER.4</a:t>
            </a:r>
            <a:endParaRPr lang="ko-KR" altLang="en-US" sz="2000" kern="1300" spc="80" dirty="0">
              <a:solidFill>
                <a:schemeClr val="tx1">
                  <a:lumMod val="95000"/>
                </a:schemeClr>
              </a:solidFill>
              <a:latin typeface="Headliner No. 45" panose="02000000000000000000" pitchFamily="2" charset="0"/>
              <a:cs typeface="DaunPenh" panose="01010101010101010101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20384" y="2809384"/>
            <a:ext cx="2021935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HY나무M" panose="02030600000101010101" pitchFamily="18" charset="-127"/>
                <a:ea typeface="HY나무M" panose="02030600000101010101" pitchFamily="18" charset="-127"/>
              </a:rPr>
              <a:t>　게임 소개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720365" y="3077141"/>
            <a:ext cx="3672407" cy="0"/>
          </a:xfrm>
          <a:prstGeom prst="line">
            <a:avLst/>
          </a:prstGeom>
          <a:ln w="12700"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720365" y="3538746"/>
            <a:ext cx="4104456" cy="0"/>
          </a:xfrm>
          <a:prstGeom prst="line">
            <a:avLst/>
          </a:prstGeom>
          <a:ln w="12700"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720365" y="4000411"/>
            <a:ext cx="4464496" cy="0"/>
          </a:xfrm>
          <a:prstGeom prst="line">
            <a:avLst/>
          </a:prstGeom>
          <a:ln w="12700"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720365" y="4462076"/>
            <a:ext cx="4752528" cy="0"/>
          </a:xfrm>
          <a:prstGeom prst="line">
            <a:avLst/>
          </a:prstGeom>
          <a:ln w="12700"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24640" y="1619300"/>
            <a:ext cx="1228541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2800" kern="1300" spc="80" dirty="0">
                <a:solidFill>
                  <a:schemeClr val="tx1">
                    <a:lumMod val="95000"/>
                  </a:schemeClr>
                </a:solidFill>
                <a:latin typeface="Headliner No. 45" panose="02000000000000000000" pitchFamily="2" charset="0"/>
                <a:cs typeface="DaunPenh" panose="01010101010101010101" pitchFamily="2" charset="0"/>
              </a:rPr>
              <a:t>CONTENTS</a:t>
            </a:r>
            <a:endParaRPr lang="ko-KR" altLang="en-US" sz="2800" kern="1300" spc="80" dirty="0">
              <a:solidFill>
                <a:schemeClr val="tx1">
                  <a:lumMod val="95000"/>
                </a:schemeClr>
              </a:solidFill>
              <a:latin typeface="Headliner No. 45" panose="02000000000000000000" pitchFamily="2" charset="0"/>
              <a:cs typeface="DaunPenh" panose="01010101010101010101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25192" y="3253918"/>
            <a:ext cx="2021935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HY나무M" panose="02030600000101010101" pitchFamily="18" charset="-127"/>
                <a:ea typeface="HY나무M" panose="02030600000101010101" pitchFamily="18" charset="-127"/>
              </a:rPr>
              <a:t>　게임 진행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25192" y="3723412"/>
            <a:ext cx="2175217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HY나무M" panose="02030600000101010101" pitchFamily="18" charset="-127"/>
                <a:ea typeface="HY나무M" panose="02030600000101010101" pitchFamily="18" charset="-127"/>
              </a:rPr>
              <a:t>　게임 </a:t>
            </a:r>
            <a:r>
              <a:rPr lang="en-US" altLang="ko-KR" sz="1400" b="1" dirty="0">
                <a:latin typeface="HY나무M" panose="02030600000101010101" pitchFamily="18" charset="-127"/>
                <a:ea typeface="HY나무M" panose="02030600000101010101" pitchFamily="18" charset="-127"/>
              </a:rPr>
              <a:t>UI</a:t>
            </a:r>
            <a:endParaRPr lang="ko-KR" altLang="en-US" sz="1400" b="1" dirty="0"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625192" y="4185077"/>
            <a:ext cx="2021935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HY나무M" panose="02030600000101010101" pitchFamily="18" charset="-127"/>
                <a:ea typeface="HY나무M" panose="02030600000101010101" pitchFamily="18" charset="-127"/>
              </a:rPr>
              <a:t>　게임 요소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4765" y="4541058"/>
            <a:ext cx="99995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altLang="ko-KR" sz="2000" kern="1300" spc="80" dirty="0">
                <a:solidFill>
                  <a:schemeClr val="tx1">
                    <a:lumMod val="95000"/>
                  </a:schemeClr>
                </a:solidFill>
                <a:latin typeface="Headliner No. 45" panose="02000000000000000000" pitchFamily="2" charset="0"/>
                <a:cs typeface="DaunPenh" panose="01010101010101010101" pitchFamily="2" charset="0"/>
              </a:rPr>
              <a:t>CHAPTER.5</a:t>
            </a:r>
            <a:endParaRPr lang="ko-KR" altLang="en-US" sz="2000" kern="1300" spc="80" dirty="0">
              <a:solidFill>
                <a:schemeClr val="tx1">
                  <a:lumMod val="95000"/>
                </a:schemeClr>
              </a:solidFill>
              <a:latin typeface="Headliner No. 45" panose="02000000000000000000" pitchFamily="2" charset="0"/>
              <a:cs typeface="DaunPenh" panose="01010101010101010101" pitchFamily="2" charset="0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>
            <a:off x="720365" y="4941168"/>
            <a:ext cx="4752528" cy="0"/>
          </a:xfrm>
          <a:prstGeom prst="line">
            <a:avLst/>
          </a:prstGeom>
          <a:ln w="12700"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625192" y="4664169"/>
            <a:ext cx="2021935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HY나무M" panose="02030600000101010101" pitchFamily="18" charset="-127"/>
                <a:ea typeface="HY나무M" panose="02030600000101010101" pitchFamily="18" charset="-127"/>
              </a:rPr>
              <a:t>　질의응답</a:t>
            </a:r>
          </a:p>
        </p:txBody>
      </p:sp>
      <p:grpSp>
        <p:nvGrpSpPr>
          <p:cNvPr id="30" name="그룹 29"/>
          <p:cNvGrpSpPr/>
          <p:nvPr/>
        </p:nvGrpSpPr>
        <p:grpSpPr>
          <a:xfrm>
            <a:off x="8316416" y="6021288"/>
            <a:ext cx="576064" cy="576064"/>
            <a:chOff x="6300192" y="4221088"/>
            <a:chExt cx="576064" cy="576064"/>
          </a:xfrm>
        </p:grpSpPr>
        <p:sp>
          <p:nvSpPr>
            <p:cNvPr id="31" name="원형 화살표 30"/>
            <p:cNvSpPr/>
            <p:nvPr/>
          </p:nvSpPr>
          <p:spPr>
            <a:xfrm>
              <a:off x="6336196" y="4257092"/>
              <a:ext cx="504056" cy="504056"/>
            </a:xfrm>
            <a:prstGeom prst="circularArrow">
              <a:avLst>
                <a:gd name="adj1" fmla="val 12500"/>
                <a:gd name="adj2" fmla="val 750181"/>
                <a:gd name="adj3" fmla="val 20457681"/>
                <a:gd name="adj4" fmla="val 9019799"/>
                <a:gd name="adj5" fmla="val 12512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타원 31"/>
            <p:cNvSpPr/>
            <p:nvPr/>
          </p:nvSpPr>
          <p:spPr>
            <a:xfrm>
              <a:off x="6300192" y="4221088"/>
              <a:ext cx="576064" cy="576064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5282233"/>
      </p:ext>
    </p:extLst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-36512" y="0"/>
            <a:ext cx="919614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453472" y="3068960"/>
            <a:ext cx="4237058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7200" kern="1300" spc="80" dirty="0">
                <a:blipFill>
                  <a:blip r:embed="rId2"/>
                  <a:stretch>
                    <a:fillRect/>
                  </a:stretch>
                </a:blip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latin typeface="HY나무B" panose="02030600000101010101" pitchFamily="18" charset="-127"/>
                <a:ea typeface="HY나무B" panose="02030600000101010101" pitchFamily="18" charset="-127"/>
                <a:cs typeface="DaunPenh" panose="01010101010101010101" pitchFamily="2" charset="0"/>
              </a:rPr>
              <a:t>게임 소개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851920" y="2708920"/>
            <a:ext cx="1584176" cy="307454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softEdge rad="12700"/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300" dirty="0">
                <a:solidFill>
                  <a:schemeClr val="bg1"/>
                </a:solidFill>
                <a:latin typeface="Headliner No. 45" panose="02000000000000000000" pitchFamily="2" charset="0"/>
              </a:rPr>
              <a:t>CHAPTER. 1</a:t>
            </a:r>
            <a:endParaRPr lang="ko-KR" altLang="en-US" sz="1500" spc="300" dirty="0">
              <a:solidFill>
                <a:schemeClr val="bg1"/>
              </a:solidFill>
              <a:latin typeface="Headliner No. 45" panose="02000000000000000000" pitchFamily="2" charset="0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8316416" y="6021288"/>
            <a:ext cx="576064" cy="576064"/>
            <a:chOff x="6300192" y="4221088"/>
            <a:chExt cx="576064" cy="576064"/>
          </a:xfrm>
        </p:grpSpPr>
        <p:sp>
          <p:nvSpPr>
            <p:cNvPr id="12" name="원형 화살표 11"/>
            <p:cNvSpPr/>
            <p:nvPr/>
          </p:nvSpPr>
          <p:spPr>
            <a:xfrm>
              <a:off x="6336196" y="4257092"/>
              <a:ext cx="504056" cy="504056"/>
            </a:xfrm>
            <a:prstGeom prst="circularArrow">
              <a:avLst>
                <a:gd name="adj1" fmla="val 12500"/>
                <a:gd name="adj2" fmla="val 750181"/>
                <a:gd name="adj3" fmla="val 20457681"/>
                <a:gd name="adj4" fmla="val 9019799"/>
                <a:gd name="adj5" fmla="val 12512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6300192" y="4221088"/>
              <a:ext cx="576064" cy="576064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693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31047" y="0"/>
            <a:ext cx="9178630" cy="686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직사각형 41"/>
          <p:cNvSpPr/>
          <p:nvPr/>
        </p:nvSpPr>
        <p:spPr>
          <a:xfrm>
            <a:off x="-31865" y="711304"/>
            <a:ext cx="9175047" cy="581404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lumOff val="25000"/>
                  <a:alpha val="51000"/>
                </a:schemeClr>
              </a:gs>
              <a:gs pos="100000">
                <a:srgbClr val="DA8C00">
                  <a:alpha val="73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0" name="그룹 39"/>
          <p:cNvGrpSpPr/>
          <p:nvPr/>
        </p:nvGrpSpPr>
        <p:grpSpPr>
          <a:xfrm>
            <a:off x="-31047" y="5949280"/>
            <a:ext cx="9246382" cy="908720"/>
            <a:chOff x="3583" y="5949280"/>
            <a:chExt cx="9211621" cy="908720"/>
          </a:xfrm>
        </p:grpSpPr>
        <p:sp>
          <p:nvSpPr>
            <p:cNvPr id="41" name="직사각형 40"/>
            <p:cNvSpPr/>
            <p:nvPr/>
          </p:nvSpPr>
          <p:spPr>
            <a:xfrm>
              <a:off x="3583" y="6419914"/>
              <a:ext cx="9144000" cy="438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107504" y="6566409"/>
              <a:ext cx="282694" cy="174959"/>
              <a:chOff x="1017634" y="4545031"/>
              <a:chExt cx="411242" cy="254517"/>
            </a:xfrm>
          </p:grpSpPr>
          <p:grpSp>
            <p:nvGrpSpPr>
              <p:cNvPr id="15" name="그룹 14"/>
              <p:cNvGrpSpPr/>
              <p:nvPr/>
            </p:nvGrpSpPr>
            <p:grpSpPr>
              <a:xfrm>
                <a:off x="1171782" y="4545031"/>
                <a:ext cx="257094" cy="254517"/>
                <a:chOff x="1171782" y="4545031"/>
                <a:chExt cx="257094" cy="254517"/>
              </a:xfrm>
            </p:grpSpPr>
            <p:sp>
              <p:nvSpPr>
                <p:cNvPr id="7" name="타원 6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" name="양쪽 모서리가 둥근 사각형 7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8" name="그룹 17"/>
              <p:cNvGrpSpPr/>
              <p:nvPr/>
            </p:nvGrpSpPr>
            <p:grpSpPr>
              <a:xfrm>
                <a:off x="1017634" y="4595988"/>
                <a:ext cx="205621" cy="203560"/>
                <a:chOff x="1171782" y="4545031"/>
                <a:chExt cx="257094" cy="254517"/>
              </a:xfrm>
            </p:grpSpPr>
            <p:sp>
              <p:nvSpPr>
                <p:cNvPr id="19" name="타원 18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양쪽 모서리가 둥근 사각형 19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26" name="그룹 25"/>
            <p:cNvGrpSpPr/>
            <p:nvPr/>
          </p:nvGrpSpPr>
          <p:grpSpPr>
            <a:xfrm>
              <a:off x="7295319" y="5949280"/>
              <a:ext cx="1919885" cy="472118"/>
              <a:chOff x="5844308" y="5425411"/>
              <a:chExt cx="1919885" cy="472118"/>
            </a:xfrm>
          </p:grpSpPr>
          <p:sp>
            <p:nvSpPr>
              <p:cNvPr id="29" name="TextBox 28"/>
              <p:cNvSpPr txBox="1"/>
              <p:nvPr/>
            </p:nvSpPr>
            <p:spPr>
              <a:xfrm>
                <a:off x="5844308" y="5497419"/>
                <a:ext cx="191988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en-US" altLang="ko-KR" sz="2000" kern="1300" spc="80" dirty="0">
                    <a:solidFill>
                      <a:schemeClr val="tx1">
                        <a:lumMod val="50000"/>
                      </a:schemeClr>
                    </a:solidFill>
                    <a:effectLst>
                      <a:innerShdw blurRad="63500" dist="50800" dir="2700000">
                        <a:prstClr val="black">
                          <a:alpha val="50000"/>
                        </a:prstClr>
                      </a:innerShdw>
                    </a:effectLst>
                    <a:latin typeface="Headliner No. 45" panose="02000000000000000000" pitchFamily="2" charset="0"/>
                    <a:cs typeface="DaunPenh" panose="01010101010101010101" pitchFamily="2" charset="0"/>
                  </a:rPr>
                  <a:t>The Man in Wild</a:t>
                </a:r>
                <a:endParaRPr lang="ko-KR" altLang="en-US" sz="2000" kern="1300" spc="80" dirty="0">
                  <a:solidFill>
                    <a:schemeClr val="tx1">
                      <a:lumMod val="50000"/>
                    </a:schemeClr>
                  </a:solidFill>
                  <a:effectLst>
                    <a:innerShdw blurRad="63500" dist="50800" dir="2700000">
                      <a:prstClr val="black">
                        <a:alpha val="50000"/>
                      </a:prstClr>
                    </a:innerShdw>
                  </a:effectLst>
                  <a:latin typeface="Headliner No. 45" panose="02000000000000000000" pitchFamily="2" charset="0"/>
                  <a:cs typeface="DaunPenh" panose="01010101010101010101" pitchFamily="2" charset="0"/>
                </a:endParaRPr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6398163" y="5425411"/>
                <a:ext cx="1116126" cy="16382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spc="300" dirty="0" err="1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RnP</a:t>
                </a:r>
                <a:r>
                  <a:rPr lang="en-US" altLang="ko-KR" sz="700" spc="300" dirty="0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 TEAM’S</a:t>
                </a:r>
                <a:endParaRPr lang="ko-KR" altLang="en-US" sz="700" spc="300" dirty="0">
                  <a:solidFill>
                    <a:schemeClr val="tx1"/>
                  </a:solidFill>
                  <a:latin typeface="Headliner No. 45" panose="02000000000000000000" pitchFamily="2" charset="0"/>
                </a:endParaRPr>
              </a:p>
            </p:txBody>
          </p:sp>
        </p:grpSp>
        <p:sp>
          <p:nvSpPr>
            <p:cNvPr id="34" name="TextBox 33"/>
            <p:cNvSpPr txBox="1"/>
            <p:nvPr/>
          </p:nvSpPr>
          <p:spPr>
            <a:xfrm>
              <a:off x="467544" y="6525344"/>
              <a:ext cx="165618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TEAM MEMBER  3/3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979712" y="6566409"/>
              <a:ext cx="1368152" cy="220545"/>
            </a:xfrm>
            <a:prstGeom prst="rect">
              <a:avLst/>
            </a:prstGeom>
            <a:solidFill>
              <a:srgbClr val="DA8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  RECEIVE INVITE</a:t>
              </a:r>
              <a:endParaRPr lang="ko-KR" altLang="en-US" sz="1050" b="1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33" name="L 도형 32"/>
            <p:cNvSpPr/>
            <p:nvPr/>
          </p:nvSpPr>
          <p:spPr>
            <a:xfrm rot="18900000">
              <a:off x="2058164" y="6584625"/>
              <a:ext cx="112102" cy="112102"/>
            </a:xfrm>
            <a:prstGeom prst="corner">
              <a:avLst>
                <a:gd name="adj1" fmla="val 23545"/>
                <a:gd name="adj2" fmla="val 20899"/>
              </a:avLst>
            </a:pr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직사각형 55"/>
          <p:cNvSpPr/>
          <p:nvPr/>
        </p:nvSpPr>
        <p:spPr>
          <a:xfrm>
            <a:off x="1521035" y="1484783"/>
            <a:ext cx="6291324" cy="792089"/>
          </a:xfrm>
          <a:prstGeom prst="rect">
            <a:avLst/>
          </a:prstGeom>
          <a:solidFill>
            <a:schemeClr val="bg1">
              <a:lumMod val="95000"/>
              <a:lumOff val="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750" b="1" dirty="0">
                <a:solidFill>
                  <a:srgbClr val="FFC000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게임 이름</a:t>
            </a:r>
            <a:endParaRPr lang="en-US" altLang="ko-KR" sz="3600" dirty="0">
              <a:solidFill>
                <a:srgbClr val="FFC000"/>
              </a:solidFill>
              <a:latin typeface="Headliner No. 45" panose="02000000000000000000"/>
            </a:endParaRPr>
          </a:p>
          <a:p>
            <a:pPr algn="ctr">
              <a:lnSpc>
                <a:spcPct val="80000"/>
              </a:lnSpc>
            </a:pPr>
            <a:r>
              <a:rPr lang="en-US" altLang="ko-KR" sz="3200" dirty="0">
                <a:latin typeface="HY나무M" panose="02030600000101010101" pitchFamily="18" charset="-127"/>
                <a:ea typeface="HY나무M" panose="02030600000101010101" pitchFamily="18" charset="-127"/>
              </a:rPr>
              <a:t>Man in the Wild</a:t>
            </a:r>
          </a:p>
          <a:p>
            <a:pPr algn="ctr"/>
            <a:endParaRPr lang="en-US" altLang="ko-KR" sz="3200" dirty="0">
              <a:solidFill>
                <a:srgbClr val="FFC000"/>
              </a:solidFill>
              <a:latin typeface="Headliner No. 45" panose="02000000000000000000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1513978" y="1124744"/>
            <a:ext cx="6298381" cy="24840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  <a:effectLst>
            <a:softEdge rad="12700"/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spc="300" dirty="0">
                <a:solidFill>
                  <a:schemeClr val="bg1"/>
                </a:solidFill>
                <a:latin typeface="Headliner No. 45" panose="02000000000000000000" pitchFamily="2" charset="0"/>
              </a:rPr>
              <a:t>GAME INTRODUCTION</a:t>
            </a:r>
            <a:endParaRPr lang="ko-KR" altLang="en-US" sz="1400" spc="300" dirty="0">
              <a:solidFill>
                <a:schemeClr val="bg1"/>
              </a:solidFill>
              <a:latin typeface="Headliner No. 45" panose="02000000000000000000" pitchFamily="2" charset="0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-81944" y="-27384"/>
            <a:ext cx="9229527" cy="1043561"/>
            <a:chOff x="-81944" y="-27384"/>
            <a:chExt cx="9229527" cy="1043561"/>
          </a:xfrm>
        </p:grpSpPr>
        <p:sp>
          <p:nvSpPr>
            <p:cNvPr id="44" name="직사각형 43"/>
            <p:cNvSpPr/>
            <p:nvPr/>
          </p:nvSpPr>
          <p:spPr>
            <a:xfrm>
              <a:off x="3583" y="-10015"/>
              <a:ext cx="9144000" cy="7213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0" y="427855"/>
              <a:ext cx="9144000" cy="334426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자유형 45"/>
            <p:cNvSpPr/>
            <p:nvPr/>
          </p:nvSpPr>
          <p:spPr>
            <a:xfrm>
              <a:off x="-31047" y="-20857"/>
              <a:ext cx="2653868" cy="1037034"/>
            </a:xfrm>
            <a:custGeom>
              <a:avLst/>
              <a:gdLst>
                <a:gd name="connsiteX0" fmla="*/ 2076450 w 2076450"/>
                <a:gd name="connsiteY0" fmla="*/ 0 h 1009650"/>
                <a:gd name="connsiteX1" fmla="*/ 0 w 2076450"/>
                <a:gd name="connsiteY1" fmla="*/ 0 h 1009650"/>
                <a:gd name="connsiteX2" fmla="*/ 0 w 2076450"/>
                <a:gd name="connsiteY2" fmla="*/ 1009650 h 1009650"/>
                <a:gd name="connsiteX3" fmla="*/ 1190625 w 2076450"/>
                <a:gd name="connsiteY3" fmla="*/ 857250 h 1009650"/>
                <a:gd name="connsiteX4" fmla="*/ 2076450 w 2076450"/>
                <a:gd name="connsiteY4" fmla="*/ 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6450" h="1009650">
                  <a:moveTo>
                    <a:pt x="2076450" y="0"/>
                  </a:moveTo>
                  <a:lnTo>
                    <a:pt x="0" y="0"/>
                  </a:lnTo>
                  <a:lnTo>
                    <a:pt x="0" y="1009650"/>
                  </a:lnTo>
                  <a:lnTo>
                    <a:pt x="1190625" y="857250"/>
                  </a:lnTo>
                  <a:lnTo>
                    <a:pt x="2076450" y="0"/>
                  </a:lnTo>
                  <a:close/>
                </a:path>
              </a:pathLst>
            </a:custGeom>
            <a:solidFill>
              <a:srgbClr val="DA8C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08708" y="200374"/>
              <a:ext cx="1410964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3200" kern="1300" spc="80" dirty="0"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Chapter. 1</a:t>
              </a:r>
              <a:endParaRPr lang="ko-KR" altLang="en-US" sz="3200" kern="1300" spc="80" dirty="0"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-81944" y="-27384"/>
              <a:ext cx="205216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2000" kern="1300" spc="80" dirty="0">
                  <a:solidFill>
                    <a:srgbClr val="FFC000"/>
                  </a:solid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Man in The Wild</a:t>
              </a:r>
              <a:endParaRPr lang="ko-KR" altLang="en-US" sz="2000" kern="1300" spc="80" dirty="0">
                <a:solidFill>
                  <a:srgbClr val="FFC000"/>
                </a:solid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843808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CHAPTER1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851920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CHAPTER2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860032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CHAPTER3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868144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CHAPTER4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876256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CHAPTER5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60" name="그림 5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7900" y="67020"/>
              <a:ext cx="720080" cy="303783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1907704" y="464263"/>
              <a:ext cx="3744416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게임 소개</a:t>
              </a:r>
            </a:p>
          </p:txBody>
        </p:sp>
      </p:grp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15F37747-53C1-47E0-A152-F70E4DBB6474}"/>
              </a:ext>
            </a:extLst>
          </p:cNvPr>
          <p:cNvSpPr/>
          <p:nvPr/>
        </p:nvSpPr>
        <p:spPr>
          <a:xfrm>
            <a:off x="1522094" y="2382111"/>
            <a:ext cx="6291324" cy="792089"/>
          </a:xfrm>
          <a:prstGeom prst="rect">
            <a:avLst/>
          </a:prstGeom>
          <a:solidFill>
            <a:schemeClr val="bg1">
              <a:lumMod val="95000"/>
              <a:lumOff val="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750" b="1" dirty="0">
                <a:solidFill>
                  <a:srgbClr val="FFC000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장르</a:t>
            </a:r>
            <a:endParaRPr lang="en-US" altLang="ko-KR" sz="1750" dirty="0">
              <a:solidFill>
                <a:srgbClr val="FFC000"/>
              </a:solidFill>
              <a:latin typeface="Headliner No. 45" panose="02000000000000000000" pitchFamily="2" charset="0"/>
            </a:endParaRPr>
          </a:p>
          <a:p>
            <a:pPr algn="ctr">
              <a:lnSpc>
                <a:spcPct val="80000"/>
              </a:lnSpc>
            </a:pPr>
            <a:r>
              <a:rPr lang="ko-KR" altLang="en-US" sz="3200" dirty="0">
                <a:latin typeface="HY나무M" panose="02030600000101010101" pitchFamily="18" charset="-127"/>
                <a:ea typeface="HY나무M" panose="02030600000101010101" pitchFamily="18" charset="-127"/>
              </a:rPr>
              <a:t>생존</a:t>
            </a:r>
            <a:endParaRPr lang="en-US" altLang="ko-KR" sz="3200" dirty="0"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2C6520C4-6705-4CA2-903B-12CE8F7501E5}"/>
              </a:ext>
            </a:extLst>
          </p:cNvPr>
          <p:cNvSpPr/>
          <p:nvPr/>
        </p:nvSpPr>
        <p:spPr>
          <a:xfrm>
            <a:off x="1513978" y="3279439"/>
            <a:ext cx="6291324" cy="837703"/>
          </a:xfrm>
          <a:prstGeom prst="rect">
            <a:avLst/>
          </a:prstGeom>
          <a:solidFill>
            <a:schemeClr val="bg1">
              <a:lumMod val="95000"/>
              <a:lumOff val="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790" b="1" dirty="0">
                <a:solidFill>
                  <a:srgbClr val="FFC000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개발 </a:t>
            </a:r>
            <a:r>
              <a:rPr lang="ko-KR" altLang="en-US" sz="1790" b="1" dirty="0" err="1">
                <a:solidFill>
                  <a:srgbClr val="FFC000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플렛폼</a:t>
            </a:r>
            <a:endParaRPr lang="en-US" altLang="ko-KR" sz="3600" dirty="0">
              <a:solidFill>
                <a:srgbClr val="FFC000"/>
              </a:solidFill>
              <a:latin typeface="Headliner No. 45" panose="02000000000000000000" pitchFamily="2" charset="0"/>
            </a:endParaRPr>
          </a:p>
          <a:p>
            <a:pPr algn="ctr">
              <a:lnSpc>
                <a:spcPct val="80000"/>
              </a:lnSpc>
            </a:pPr>
            <a:r>
              <a:rPr lang="en-US" altLang="ko-KR" sz="3200" dirty="0">
                <a:latin typeface="HY나무M" panose="02030600000101010101" pitchFamily="18" charset="-127"/>
                <a:ea typeface="HY나무M" panose="02030600000101010101" pitchFamily="18" charset="-127"/>
              </a:rPr>
              <a:t>Unity2017.2.0f3</a:t>
            </a:r>
            <a:endParaRPr lang="en-US" altLang="ko-KR" sz="3600" dirty="0">
              <a:solidFill>
                <a:srgbClr val="FFC000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A6BDA076-205C-4644-91B7-54608CD5D2F9}"/>
              </a:ext>
            </a:extLst>
          </p:cNvPr>
          <p:cNvSpPr/>
          <p:nvPr/>
        </p:nvSpPr>
        <p:spPr>
          <a:xfrm>
            <a:off x="1521035" y="4222381"/>
            <a:ext cx="6284267" cy="792089"/>
          </a:xfrm>
          <a:prstGeom prst="rect">
            <a:avLst/>
          </a:prstGeom>
          <a:solidFill>
            <a:schemeClr val="bg1">
              <a:lumMod val="95000"/>
              <a:lumOff val="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790" b="1" dirty="0">
                <a:solidFill>
                  <a:srgbClr val="FFC000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시점</a:t>
            </a:r>
            <a:endParaRPr lang="en-US" altLang="ko-KR" sz="3600" dirty="0">
              <a:solidFill>
                <a:srgbClr val="FFC000"/>
              </a:solidFill>
              <a:latin typeface="Headliner No. 45" panose="02000000000000000000" pitchFamily="2" charset="0"/>
            </a:endParaRPr>
          </a:p>
          <a:p>
            <a:pPr algn="ctr">
              <a:lnSpc>
                <a:spcPct val="80000"/>
              </a:lnSpc>
            </a:pPr>
            <a:r>
              <a:rPr lang="en-US" altLang="ko-KR" sz="3200" dirty="0">
                <a:latin typeface="HY나무M" panose="02030600000101010101" pitchFamily="18" charset="-127"/>
                <a:ea typeface="HY나무M" panose="02030600000101010101" pitchFamily="18" charset="-127"/>
              </a:rPr>
              <a:t>3</a:t>
            </a:r>
            <a:r>
              <a:rPr lang="ko-KR" altLang="en-US" sz="3200" dirty="0">
                <a:latin typeface="HY나무M" panose="02030600000101010101" pitchFamily="18" charset="-127"/>
                <a:ea typeface="HY나무M" panose="02030600000101010101" pitchFamily="18" charset="-127"/>
              </a:rPr>
              <a:t>인칭</a:t>
            </a:r>
            <a:endParaRPr lang="en-US" altLang="ko-KR" sz="3600" dirty="0">
              <a:solidFill>
                <a:srgbClr val="FFC000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xmlns="" id="{9DA2BAFF-E325-4C4B-B375-001109A4BDA5}"/>
              </a:ext>
            </a:extLst>
          </p:cNvPr>
          <p:cNvSpPr/>
          <p:nvPr/>
        </p:nvSpPr>
        <p:spPr>
          <a:xfrm>
            <a:off x="1513978" y="5123960"/>
            <a:ext cx="6284267" cy="792089"/>
          </a:xfrm>
          <a:prstGeom prst="rect">
            <a:avLst/>
          </a:prstGeom>
          <a:solidFill>
            <a:schemeClr val="bg1">
              <a:lumMod val="95000"/>
              <a:lumOff val="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790" b="1" dirty="0">
                <a:solidFill>
                  <a:srgbClr val="FFC000"/>
                </a:solidFill>
                <a:latin typeface="HY나무B" panose="02030600000101010101" pitchFamily="18" charset="-127"/>
                <a:ea typeface="HY나무B" panose="02030600000101010101" pitchFamily="18" charset="-127"/>
              </a:rPr>
              <a:t>모티브 게임</a:t>
            </a:r>
            <a:endParaRPr lang="en-US" altLang="ko-KR" sz="3600" dirty="0">
              <a:solidFill>
                <a:srgbClr val="FFC000"/>
              </a:solidFill>
              <a:latin typeface="Headliner No. 45" panose="02000000000000000000" pitchFamily="2" charset="0"/>
            </a:endParaRPr>
          </a:p>
          <a:p>
            <a:pPr algn="ctr">
              <a:lnSpc>
                <a:spcPct val="80000"/>
              </a:lnSpc>
            </a:pPr>
            <a:r>
              <a:rPr lang="ko-KR" altLang="en-US" sz="3200" dirty="0" err="1">
                <a:latin typeface="HY나무M" panose="02030600000101010101" pitchFamily="18" charset="-127"/>
                <a:ea typeface="HY나무M" panose="02030600000101010101" pitchFamily="18" charset="-127"/>
              </a:rPr>
              <a:t>배틀그라운드</a:t>
            </a:r>
            <a:endParaRPr lang="en-US" altLang="ko-KR" sz="3600" dirty="0">
              <a:solidFill>
                <a:srgbClr val="FFC000"/>
              </a:solidFill>
              <a:latin typeface="HY나무M" panose="02030600000101010101" pitchFamily="18" charset="-127"/>
              <a:ea typeface="HY나무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574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56" grpId="0" animBg="1"/>
      <p:bldP spid="58" grpId="0" animBg="1"/>
      <p:bldP spid="38" grpId="0" animBg="1"/>
      <p:bldP spid="39" grpId="0" animBg="1"/>
      <p:bldP spid="62" grpId="0" animBg="1"/>
      <p:bldP spid="6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4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31047" y="0"/>
            <a:ext cx="9178630" cy="686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직사각형 65"/>
          <p:cNvSpPr/>
          <p:nvPr/>
        </p:nvSpPr>
        <p:spPr>
          <a:xfrm>
            <a:off x="-31865" y="711304"/>
            <a:ext cx="9175047" cy="581404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lumOff val="25000"/>
                  <a:alpha val="51000"/>
                </a:schemeClr>
              </a:gs>
              <a:gs pos="100000">
                <a:srgbClr val="DA8C00">
                  <a:alpha val="73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12782" y="3438709"/>
            <a:ext cx="2826415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3600" kern="1300" spc="80" dirty="0">
                <a:solidFill>
                  <a:schemeClr val="tx1">
                    <a:lumMod val="85000"/>
                  </a:schemeClr>
                </a:solid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나무B" panose="02030600000101010101" pitchFamily="18" charset="-127"/>
                <a:ea typeface="HY나무B" panose="02030600000101010101" pitchFamily="18" charset="-127"/>
                <a:cs typeface="DaunPenh" panose="01010101010101010101" pitchFamily="2" charset="0"/>
              </a:rPr>
              <a:t>게임 스토리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2843808" y="762281"/>
            <a:ext cx="6300192" cy="5657633"/>
          </a:xfrm>
          <a:prstGeom prst="rect">
            <a:avLst/>
          </a:prstGeom>
          <a:solidFill>
            <a:schemeClr val="bg1">
              <a:lumMod val="95000"/>
              <a:lumOff val="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latin typeface="HY나무M" panose="02030600000101010101" pitchFamily="18" charset="-127"/>
                <a:ea typeface="HY나무M" panose="02030600000101010101" pitchFamily="18" charset="-127"/>
              </a:rPr>
              <a:t>1942</a:t>
            </a:r>
            <a:r>
              <a:rPr lang="ko-KR" altLang="en-US" dirty="0">
                <a:latin typeface="HY나무M" panose="02030600000101010101" pitchFamily="18" charset="-127"/>
                <a:ea typeface="HY나무M" panose="02030600000101010101" pitchFamily="18" charset="-127"/>
              </a:rPr>
              <a:t>년 제 </a:t>
            </a:r>
            <a:r>
              <a:rPr lang="en-US" altLang="ko-KR" dirty="0">
                <a:latin typeface="HY나무M" panose="02030600000101010101" pitchFamily="18" charset="-127"/>
                <a:ea typeface="HY나무M" panose="02030600000101010101" pitchFamily="18" charset="-127"/>
              </a:rPr>
              <a:t>2</a:t>
            </a:r>
            <a:r>
              <a:rPr lang="ko-KR" altLang="en-US" dirty="0">
                <a:latin typeface="HY나무M" panose="02030600000101010101" pitchFamily="18" charset="-127"/>
                <a:ea typeface="HY나무M" panose="02030600000101010101" pitchFamily="18" charset="-127"/>
              </a:rPr>
              <a:t>차 세계대전 당시  대서양 어딘가에 위치한 </a:t>
            </a:r>
            <a:endParaRPr lang="en-US" altLang="ko-KR" dirty="0">
              <a:latin typeface="HY나무M" panose="02030600000101010101" pitchFamily="18" charset="-127"/>
              <a:ea typeface="HY나무M" panose="02030600000101010101" pitchFamily="18" charset="-127"/>
            </a:endParaRPr>
          </a:p>
          <a:p>
            <a:r>
              <a:rPr lang="ko-KR" altLang="en-US" dirty="0" err="1">
                <a:latin typeface="HY나무M" panose="02030600000101010101" pitchFamily="18" charset="-127"/>
                <a:ea typeface="HY나무M" panose="02030600000101010101" pitchFamily="18" charset="-127"/>
              </a:rPr>
              <a:t>라로레아</a:t>
            </a:r>
            <a:r>
              <a:rPr lang="ko-KR" altLang="en-US" dirty="0">
                <a:latin typeface="HY나무M" panose="02030600000101010101" pitchFamily="18" charset="-127"/>
                <a:ea typeface="HY나무M" panose="02030600000101010101" pitchFamily="18" charset="-127"/>
              </a:rPr>
              <a:t> 섬은 독일군이 중요 실험을 하는 전략적 요충지다</a:t>
            </a:r>
            <a:r>
              <a:rPr lang="en-US" altLang="ko-KR" dirty="0">
                <a:latin typeface="HY나무M" panose="02030600000101010101" pitchFamily="18" charset="-127"/>
                <a:ea typeface="HY나무M" panose="02030600000101010101" pitchFamily="18" charset="-127"/>
              </a:rPr>
              <a:t>.</a:t>
            </a:r>
          </a:p>
          <a:p>
            <a:r>
              <a:rPr lang="en-US" altLang="ko-KR" dirty="0"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</a:p>
          <a:p>
            <a:r>
              <a:rPr lang="ko-KR" altLang="en-US" dirty="0">
                <a:latin typeface="HY나무M" panose="02030600000101010101" pitchFamily="18" charset="-127"/>
                <a:ea typeface="HY나무M" panose="02030600000101010101" pitchFamily="18" charset="-127"/>
              </a:rPr>
              <a:t>그러나 독일군은 연합군의 공격을 받아 일부 자료만 가지고 떠나게 되었고</a:t>
            </a:r>
            <a:r>
              <a:rPr lang="en-US" altLang="ko-KR" dirty="0">
                <a:latin typeface="HY나무M" panose="02030600000101010101" pitchFamily="18" charset="-127"/>
                <a:ea typeface="HY나무M" panose="02030600000101010101" pitchFamily="18" charset="-127"/>
              </a:rPr>
              <a:t>  </a:t>
            </a:r>
            <a:r>
              <a:rPr lang="ko-KR" altLang="en-US" dirty="0">
                <a:latin typeface="HY나무M" panose="02030600000101010101" pitchFamily="18" charset="-127"/>
                <a:ea typeface="HY나무M" panose="02030600000101010101" pitchFamily="18" charset="-127"/>
              </a:rPr>
              <a:t>전쟁을 뒤집을 수 있는 핵심 기술을</a:t>
            </a:r>
            <a:r>
              <a:rPr lang="en-US" altLang="ko-KR" dirty="0">
                <a:latin typeface="HY나무M" panose="02030600000101010101" pitchFamily="18" charset="-127"/>
                <a:ea typeface="HY나무M" panose="02030600000101010101" pitchFamily="18" charset="-127"/>
              </a:rPr>
              <a:t> </a:t>
            </a:r>
            <a:r>
              <a:rPr lang="ko-KR" altLang="en-US" dirty="0">
                <a:latin typeface="HY나무M" panose="02030600000101010101" pitchFamily="18" charset="-127"/>
                <a:ea typeface="HY나무M" panose="02030600000101010101" pitchFamily="18" charset="-127"/>
              </a:rPr>
              <a:t>두고 오게 되어 다시한번 섬으로 인원을 보내게 되는데</a:t>
            </a:r>
            <a:r>
              <a:rPr lang="en-US" altLang="ko-KR" dirty="0">
                <a:latin typeface="HY나무M" panose="02030600000101010101" pitchFamily="18" charset="-127"/>
                <a:ea typeface="HY나무M" panose="02030600000101010101" pitchFamily="18" charset="-127"/>
              </a:rPr>
              <a:t>……</a:t>
            </a:r>
          </a:p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2839197" y="4672624"/>
            <a:ext cx="6174964" cy="1484031"/>
            <a:chOff x="2771800" y="3300338"/>
            <a:chExt cx="6174964" cy="1484031"/>
          </a:xfrm>
        </p:grpSpPr>
        <p:sp>
          <p:nvSpPr>
            <p:cNvPr id="47" name="TextBox 46"/>
            <p:cNvSpPr txBox="1"/>
            <p:nvPr/>
          </p:nvSpPr>
          <p:spPr>
            <a:xfrm>
              <a:off x="2771800" y="3300338"/>
              <a:ext cx="3554007" cy="83099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4800" kern="1300" spc="80" dirty="0">
                  <a:solidFill>
                    <a:schemeClr val="tx1">
                      <a:lumMod val="85000"/>
                    </a:schemeClr>
                  </a:solid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OUR GOAL IS</a:t>
              </a:r>
              <a:endParaRPr lang="ko-KR" altLang="en-US" sz="4800" kern="1300" spc="80" dirty="0">
                <a:solidFill>
                  <a:schemeClr val="tx1">
                    <a:lumMod val="85000"/>
                  </a:schemeClr>
                </a:solid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948257" y="4014928"/>
              <a:ext cx="5998507" cy="769441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it-IT" altLang="ko-KR" sz="1100" dirty="0"/>
                <a:t>Questo è un campione. Inserisci qui il testo desiderato. Inserisci qui la frase corretta. Non ho niente da mettere, quindi cerco di mettere in ogni post. Questo è italiano. Grazie mille. Questo è un campione. Inserisci qui il testo desiderato Questo è un campione. Inserisci qui il testo desiderato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60" name="그룹 59"/>
            <p:cNvGrpSpPr/>
            <p:nvPr/>
          </p:nvGrpSpPr>
          <p:grpSpPr>
            <a:xfrm>
              <a:off x="6282023" y="3329948"/>
              <a:ext cx="378712" cy="628760"/>
              <a:chOff x="2571661" y="1567737"/>
              <a:chExt cx="244049" cy="405185"/>
            </a:xfrm>
          </p:grpSpPr>
          <p:grpSp>
            <p:nvGrpSpPr>
              <p:cNvPr id="61" name="그룹 60"/>
              <p:cNvGrpSpPr/>
              <p:nvPr/>
            </p:nvGrpSpPr>
            <p:grpSpPr>
              <a:xfrm>
                <a:off x="2571661" y="1567737"/>
                <a:ext cx="244049" cy="405185"/>
                <a:chOff x="2128713" y="1567737"/>
                <a:chExt cx="244049" cy="405185"/>
              </a:xfrm>
            </p:grpSpPr>
            <p:sp>
              <p:nvSpPr>
                <p:cNvPr id="63" name="타원 62"/>
                <p:cNvSpPr/>
                <p:nvPr/>
              </p:nvSpPr>
              <p:spPr>
                <a:xfrm>
                  <a:off x="2128713" y="1567737"/>
                  <a:ext cx="244048" cy="244048"/>
                </a:xfrm>
                <a:prstGeom prst="ellipse">
                  <a:avLst/>
                </a:prstGeom>
                <a:solidFill>
                  <a:srgbClr val="DA8C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순서도: 병합 63"/>
                <p:cNvSpPr/>
                <p:nvPr/>
              </p:nvSpPr>
              <p:spPr>
                <a:xfrm>
                  <a:off x="2128714" y="1701221"/>
                  <a:ext cx="244048" cy="271701"/>
                </a:xfrm>
                <a:prstGeom prst="flowChartMerge">
                  <a:avLst/>
                </a:prstGeom>
                <a:solidFill>
                  <a:srgbClr val="DA8C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62" name="타원 61"/>
              <p:cNvSpPr/>
              <p:nvPr/>
            </p:nvSpPr>
            <p:spPr>
              <a:xfrm>
                <a:off x="2632673" y="1630501"/>
                <a:ext cx="122024" cy="122024"/>
              </a:xfrm>
              <a:prstGeom prst="ellipse">
                <a:avLst/>
              </a:prstGeom>
              <a:solidFill>
                <a:schemeClr val="bg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49" name="그룹 48"/>
          <p:cNvGrpSpPr/>
          <p:nvPr/>
        </p:nvGrpSpPr>
        <p:grpSpPr>
          <a:xfrm>
            <a:off x="-31047" y="5949280"/>
            <a:ext cx="9246382" cy="908720"/>
            <a:chOff x="3583" y="5949280"/>
            <a:chExt cx="9211621" cy="908720"/>
          </a:xfrm>
        </p:grpSpPr>
        <p:sp>
          <p:nvSpPr>
            <p:cNvPr id="50" name="직사각형 49"/>
            <p:cNvSpPr/>
            <p:nvPr/>
          </p:nvSpPr>
          <p:spPr>
            <a:xfrm>
              <a:off x="3583" y="6419914"/>
              <a:ext cx="9144000" cy="438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1" name="그룹 50"/>
            <p:cNvGrpSpPr/>
            <p:nvPr/>
          </p:nvGrpSpPr>
          <p:grpSpPr>
            <a:xfrm>
              <a:off x="107504" y="6566409"/>
              <a:ext cx="282694" cy="174959"/>
              <a:chOff x="1017634" y="4545031"/>
              <a:chExt cx="411242" cy="254517"/>
            </a:xfrm>
          </p:grpSpPr>
          <p:grpSp>
            <p:nvGrpSpPr>
              <p:cNvPr id="58" name="그룹 57"/>
              <p:cNvGrpSpPr/>
              <p:nvPr/>
            </p:nvGrpSpPr>
            <p:grpSpPr>
              <a:xfrm>
                <a:off x="1171782" y="4545031"/>
                <a:ext cx="257094" cy="254517"/>
                <a:chOff x="1171782" y="4545031"/>
                <a:chExt cx="257094" cy="254517"/>
              </a:xfrm>
            </p:grpSpPr>
            <p:sp>
              <p:nvSpPr>
                <p:cNvPr id="97" name="타원 96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8" name="양쪽 모서리가 둥근 사각형 97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59" name="그룹 58"/>
              <p:cNvGrpSpPr/>
              <p:nvPr/>
            </p:nvGrpSpPr>
            <p:grpSpPr>
              <a:xfrm>
                <a:off x="1017634" y="4595988"/>
                <a:ext cx="205621" cy="203560"/>
                <a:chOff x="1171782" y="4545031"/>
                <a:chExt cx="257094" cy="254517"/>
              </a:xfrm>
            </p:grpSpPr>
            <p:sp>
              <p:nvSpPr>
                <p:cNvPr id="95" name="타원 94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6" name="양쪽 모서리가 둥근 사각형 95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52" name="그룹 51"/>
            <p:cNvGrpSpPr/>
            <p:nvPr/>
          </p:nvGrpSpPr>
          <p:grpSpPr>
            <a:xfrm>
              <a:off x="7295319" y="5949280"/>
              <a:ext cx="1919885" cy="472118"/>
              <a:chOff x="5844308" y="5425411"/>
              <a:chExt cx="1919885" cy="472118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5844308" y="5497419"/>
                <a:ext cx="191988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en-US" altLang="ko-KR" sz="2000" kern="1300" spc="80" dirty="0">
                    <a:solidFill>
                      <a:schemeClr val="tx1">
                        <a:lumMod val="50000"/>
                      </a:schemeClr>
                    </a:solidFill>
                    <a:effectLst>
                      <a:innerShdw blurRad="63500" dist="50800" dir="2700000">
                        <a:prstClr val="black">
                          <a:alpha val="50000"/>
                        </a:prstClr>
                      </a:innerShdw>
                    </a:effectLst>
                    <a:latin typeface="Headliner No. 45" panose="02000000000000000000" pitchFamily="2" charset="0"/>
                    <a:cs typeface="DaunPenh" panose="01010101010101010101" pitchFamily="2" charset="0"/>
                  </a:rPr>
                  <a:t>The Man in Wild</a:t>
                </a:r>
                <a:endParaRPr lang="ko-KR" altLang="en-US" sz="2000" kern="1300" spc="80" dirty="0">
                  <a:solidFill>
                    <a:schemeClr val="tx1">
                      <a:lumMod val="50000"/>
                    </a:schemeClr>
                  </a:solidFill>
                  <a:effectLst>
                    <a:innerShdw blurRad="63500" dist="50800" dir="2700000">
                      <a:prstClr val="black">
                        <a:alpha val="50000"/>
                      </a:prstClr>
                    </a:innerShdw>
                  </a:effectLst>
                  <a:latin typeface="Headliner No. 45" panose="02000000000000000000" pitchFamily="2" charset="0"/>
                  <a:cs typeface="DaunPenh" panose="01010101010101010101" pitchFamily="2" charset="0"/>
                </a:endParaRPr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6398163" y="5425411"/>
                <a:ext cx="1116126" cy="16382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spc="300" dirty="0" err="1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RnP</a:t>
                </a:r>
                <a:r>
                  <a:rPr lang="en-US" altLang="ko-KR" sz="700" spc="300" dirty="0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 TEAM’S</a:t>
                </a:r>
                <a:endParaRPr lang="ko-KR" altLang="en-US" sz="700" spc="300" dirty="0">
                  <a:solidFill>
                    <a:schemeClr val="tx1"/>
                  </a:solidFill>
                  <a:latin typeface="Headliner No. 45" panose="02000000000000000000" pitchFamily="2" charset="0"/>
                </a:endParaRP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467544" y="6525344"/>
              <a:ext cx="165618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TEAM MEMBER  3/3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979712" y="6566409"/>
              <a:ext cx="1368152" cy="220545"/>
            </a:xfrm>
            <a:prstGeom prst="rect">
              <a:avLst/>
            </a:prstGeom>
            <a:solidFill>
              <a:srgbClr val="DA8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  RECEIVE INVITE</a:t>
              </a:r>
              <a:endParaRPr lang="ko-KR" altLang="en-US" sz="1050" b="1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55" name="L 도형 54"/>
            <p:cNvSpPr/>
            <p:nvPr/>
          </p:nvSpPr>
          <p:spPr>
            <a:xfrm rot="18900000">
              <a:off x="2058164" y="6584625"/>
              <a:ext cx="112102" cy="112102"/>
            </a:xfrm>
            <a:prstGeom prst="corner">
              <a:avLst>
                <a:gd name="adj1" fmla="val 23545"/>
                <a:gd name="adj2" fmla="val 20899"/>
              </a:avLst>
            </a:pr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9" name="그룹 98"/>
          <p:cNvGrpSpPr/>
          <p:nvPr/>
        </p:nvGrpSpPr>
        <p:grpSpPr>
          <a:xfrm>
            <a:off x="-81944" y="-27384"/>
            <a:ext cx="9229527" cy="1043561"/>
            <a:chOff x="-81944" y="-27384"/>
            <a:chExt cx="9229527" cy="1043561"/>
          </a:xfrm>
        </p:grpSpPr>
        <p:sp>
          <p:nvSpPr>
            <p:cNvPr id="100" name="직사각형 99"/>
            <p:cNvSpPr/>
            <p:nvPr/>
          </p:nvSpPr>
          <p:spPr>
            <a:xfrm>
              <a:off x="3583" y="-10015"/>
              <a:ext cx="9144000" cy="7213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직사각형 100"/>
            <p:cNvSpPr/>
            <p:nvPr/>
          </p:nvSpPr>
          <p:spPr>
            <a:xfrm>
              <a:off x="0" y="427855"/>
              <a:ext cx="9144000" cy="334426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자유형 101"/>
            <p:cNvSpPr/>
            <p:nvPr/>
          </p:nvSpPr>
          <p:spPr>
            <a:xfrm>
              <a:off x="-31047" y="-20857"/>
              <a:ext cx="2653868" cy="1037034"/>
            </a:xfrm>
            <a:custGeom>
              <a:avLst/>
              <a:gdLst>
                <a:gd name="connsiteX0" fmla="*/ 2076450 w 2076450"/>
                <a:gd name="connsiteY0" fmla="*/ 0 h 1009650"/>
                <a:gd name="connsiteX1" fmla="*/ 0 w 2076450"/>
                <a:gd name="connsiteY1" fmla="*/ 0 h 1009650"/>
                <a:gd name="connsiteX2" fmla="*/ 0 w 2076450"/>
                <a:gd name="connsiteY2" fmla="*/ 1009650 h 1009650"/>
                <a:gd name="connsiteX3" fmla="*/ 1190625 w 2076450"/>
                <a:gd name="connsiteY3" fmla="*/ 857250 h 1009650"/>
                <a:gd name="connsiteX4" fmla="*/ 2076450 w 2076450"/>
                <a:gd name="connsiteY4" fmla="*/ 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6450" h="1009650">
                  <a:moveTo>
                    <a:pt x="2076450" y="0"/>
                  </a:moveTo>
                  <a:lnTo>
                    <a:pt x="0" y="0"/>
                  </a:lnTo>
                  <a:lnTo>
                    <a:pt x="0" y="1009650"/>
                  </a:lnTo>
                  <a:lnTo>
                    <a:pt x="1190625" y="857250"/>
                  </a:lnTo>
                  <a:lnTo>
                    <a:pt x="2076450" y="0"/>
                  </a:lnTo>
                  <a:close/>
                </a:path>
              </a:pathLst>
            </a:custGeom>
            <a:solidFill>
              <a:srgbClr val="DA8C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208708" y="200374"/>
              <a:ext cx="1410964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3200" kern="1300" spc="80" dirty="0"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Chapter. 1</a:t>
              </a:r>
              <a:endParaRPr lang="ko-KR" altLang="en-US" sz="3200" kern="1300" spc="80" dirty="0"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-81944" y="-27384"/>
              <a:ext cx="205216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2000" kern="1300" spc="80" dirty="0">
                  <a:solidFill>
                    <a:srgbClr val="FFC000"/>
                  </a:solid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Man in The Wild</a:t>
              </a:r>
              <a:endParaRPr lang="ko-KR" altLang="en-US" sz="2000" kern="1300" spc="80" dirty="0">
                <a:solidFill>
                  <a:srgbClr val="FFC000"/>
                </a:solid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2843808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CHAPTER1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3851920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CHAPTER2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4860032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CHAPTER3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5868144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CHAPTER4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6876256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CHAPTER5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110" name="그림 10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7900" y="67020"/>
              <a:ext cx="720080" cy="303783"/>
            </a:xfrm>
            <a:prstGeom prst="rect">
              <a:avLst/>
            </a:prstGeom>
          </p:spPr>
        </p:pic>
        <p:sp>
          <p:nvSpPr>
            <p:cNvPr id="111" name="TextBox 110"/>
            <p:cNvSpPr txBox="1"/>
            <p:nvPr/>
          </p:nvSpPr>
          <p:spPr>
            <a:xfrm>
              <a:off x="1907704" y="464263"/>
              <a:ext cx="3744416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게임 소개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1979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>
            <a:off x="8316416" y="6021288"/>
            <a:ext cx="576064" cy="576064"/>
            <a:chOff x="6300192" y="4221088"/>
            <a:chExt cx="576064" cy="576064"/>
          </a:xfrm>
        </p:grpSpPr>
        <p:sp>
          <p:nvSpPr>
            <p:cNvPr id="12" name="원형 화살표 11"/>
            <p:cNvSpPr/>
            <p:nvPr/>
          </p:nvSpPr>
          <p:spPr>
            <a:xfrm>
              <a:off x="6336196" y="4257092"/>
              <a:ext cx="504056" cy="504056"/>
            </a:xfrm>
            <a:prstGeom prst="circularArrow">
              <a:avLst>
                <a:gd name="adj1" fmla="val 12500"/>
                <a:gd name="adj2" fmla="val 750181"/>
                <a:gd name="adj3" fmla="val 20457681"/>
                <a:gd name="adj4" fmla="val 9019799"/>
                <a:gd name="adj5" fmla="val 12512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6300192" y="4221088"/>
              <a:ext cx="576064" cy="576064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453472" y="3068960"/>
            <a:ext cx="4237058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ko-KR" altLang="en-US" sz="7200" kern="1300" spc="80" dirty="0">
                <a:blipFill>
                  <a:blip r:embed="rId2"/>
                  <a:stretch>
                    <a:fillRect/>
                  </a:stretch>
                </a:blipFill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latin typeface="HY나무B" panose="02030600000101010101" pitchFamily="18" charset="-127"/>
                <a:ea typeface="HY나무B" panose="02030600000101010101" pitchFamily="18" charset="-127"/>
                <a:cs typeface="DaunPenh" panose="01010101010101010101" pitchFamily="2" charset="0"/>
              </a:rPr>
              <a:t>게임 진행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851920" y="2708920"/>
            <a:ext cx="1512168" cy="307454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softEdge rad="12700"/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300" dirty="0">
                <a:solidFill>
                  <a:schemeClr val="bg1"/>
                </a:solidFill>
                <a:latin typeface="Headliner No. 45" panose="02000000000000000000" pitchFamily="2" charset="0"/>
              </a:rPr>
              <a:t>CHAPTER. 2</a:t>
            </a:r>
            <a:endParaRPr lang="ko-KR" altLang="en-US" sz="1500" spc="300" dirty="0">
              <a:solidFill>
                <a:schemeClr val="bg1"/>
              </a:solidFill>
              <a:latin typeface="Headliner No. 45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46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관련 이미지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046" y="575380"/>
            <a:ext cx="9178630" cy="601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직사각형 38"/>
          <p:cNvSpPr/>
          <p:nvPr/>
        </p:nvSpPr>
        <p:spPr>
          <a:xfrm>
            <a:off x="-27374" y="738372"/>
            <a:ext cx="9175047" cy="581404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lumOff val="25000"/>
                  <a:alpha val="51000"/>
                </a:schemeClr>
              </a:gs>
              <a:gs pos="100000">
                <a:srgbClr val="DA8C00">
                  <a:alpha val="73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44"/>
          <p:cNvSpPr/>
          <p:nvPr/>
        </p:nvSpPr>
        <p:spPr>
          <a:xfrm>
            <a:off x="553605" y="-123043"/>
            <a:ext cx="7195815" cy="6850370"/>
          </a:xfrm>
          <a:prstGeom prst="ellipse">
            <a:avLst/>
          </a:prstGeom>
          <a:solidFill>
            <a:schemeClr val="bg1">
              <a:lumMod val="50000"/>
              <a:lumOff val="50000"/>
              <a:alpha val="27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/>
          <p:cNvSpPr/>
          <p:nvPr/>
        </p:nvSpPr>
        <p:spPr>
          <a:xfrm>
            <a:off x="714473" y="1340898"/>
            <a:ext cx="4408638" cy="4278352"/>
          </a:xfrm>
          <a:prstGeom prst="ellipse">
            <a:avLst/>
          </a:prstGeom>
          <a:solidFill>
            <a:schemeClr val="bg1">
              <a:lumMod val="50000"/>
              <a:lumOff val="50000"/>
              <a:alpha val="27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/>
          <p:cNvSpPr/>
          <p:nvPr/>
        </p:nvSpPr>
        <p:spPr>
          <a:xfrm>
            <a:off x="787240" y="2270831"/>
            <a:ext cx="2491861" cy="2491861"/>
          </a:xfrm>
          <a:prstGeom prst="ellipse">
            <a:avLst/>
          </a:prstGeom>
          <a:solidFill>
            <a:schemeClr val="bg1">
              <a:lumMod val="50000"/>
              <a:lumOff val="50000"/>
              <a:alpha val="27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왼쪽 화살표 50"/>
          <p:cNvSpPr/>
          <p:nvPr/>
        </p:nvSpPr>
        <p:spPr>
          <a:xfrm>
            <a:off x="1420142" y="1935874"/>
            <a:ext cx="6464226" cy="260015"/>
          </a:xfrm>
          <a:prstGeom prst="leftArrow">
            <a:avLst>
              <a:gd name="adj1" fmla="val 50000"/>
              <a:gd name="adj2" fmla="val 97801"/>
            </a:avLst>
          </a:prstGeom>
          <a:gradFill>
            <a:gsLst>
              <a:gs pos="0">
                <a:schemeClr val="tx1">
                  <a:lumMod val="65000"/>
                  <a:alpha val="81000"/>
                </a:schemeClr>
              </a:gs>
              <a:gs pos="100000">
                <a:srgbClr val="DA8C00">
                  <a:alpha val="73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2" name="그룹 81"/>
          <p:cNvGrpSpPr/>
          <p:nvPr/>
        </p:nvGrpSpPr>
        <p:grpSpPr>
          <a:xfrm>
            <a:off x="1056101" y="2355166"/>
            <a:ext cx="1804691" cy="1324962"/>
            <a:chOff x="1056101" y="2355166"/>
            <a:chExt cx="1804691" cy="1324962"/>
          </a:xfrm>
        </p:grpSpPr>
        <p:grpSp>
          <p:nvGrpSpPr>
            <p:cNvPr id="48" name="그룹 47"/>
            <p:cNvGrpSpPr/>
            <p:nvPr/>
          </p:nvGrpSpPr>
          <p:grpSpPr>
            <a:xfrm>
              <a:off x="1272166" y="2355166"/>
              <a:ext cx="1383642" cy="625817"/>
              <a:chOff x="1272166" y="2355166"/>
              <a:chExt cx="1383642" cy="625817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1272166" y="2580873"/>
                <a:ext cx="138364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spc="300" dirty="0">
                    <a:latin typeface="HY나무B" panose="02030600000101010101" pitchFamily="18" charset="-127"/>
                    <a:ea typeface="HY나무B" panose="02030600000101010101" pitchFamily="18" charset="-127"/>
                  </a:rPr>
                  <a:t>생존</a:t>
                </a:r>
              </a:p>
            </p:txBody>
          </p:sp>
          <p:grpSp>
            <p:nvGrpSpPr>
              <p:cNvPr id="27" name="그룹 26"/>
              <p:cNvGrpSpPr/>
              <p:nvPr/>
            </p:nvGrpSpPr>
            <p:grpSpPr>
              <a:xfrm>
                <a:off x="1877003" y="2355166"/>
                <a:ext cx="183036" cy="303889"/>
                <a:chOff x="2026138" y="1088064"/>
                <a:chExt cx="244048" cy="405185"/>
              </a:xfrm>
            </p:grpSpPr>
            <p:grpSp>
              <p:nvGrpSpPr>
                <p:cNvPr id="12" name="그룹 11"/>
                <p:cNvGrpSpPr/>
                <p:nvPr/>
              </p:nvGrpSpPr>
              <p:grpSpPr>
                <a:xfrm>
                  <a:off x="2026138" y="1088064"/>
                  <a:ext cx="244048" cy="405185"/>
                  <a:chOff x="1583190" y="1088064"/>
                  <a:chExt cx="244048" cy="405185"/>
                </a:xfrm>
              </p:grpSpPr>
              <p:sp>
                <p:nvSpPr>
                  <p:cNvPr id="10" name="타원 9"/>
                  <p:cNvSpPr/>
                  <p:nvPr/>
                </p:nvSpPr>
                <p:spPr>
                  <a:xfrm>
                    <a:off x="1583190" y="1088064"/>
                    <a:ext cx="244048" cy="244048"/>
                  </a:xfrm>
                  <a:prstGeom prst="ellipse">
                    <a:avLst/>
                  </a:prstGeom>
                  <a:solidFill>
                    <a:srgbClr val="00B05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1" name="순서도: 병합 10"/>
                  <p:cNvSpPr/>
                  <p:nvPr/>
                </p:nvSpPr>
                <p:spPr>
                  <a:xfrm>
                    <a:off x="1583190" y="1221548"/>
                    <a:ext cx="244048" cy="271701"/>
                  </a:xfrm>
                  <a:prstGeom prst="flowChartMerge">
                    <a:avLst/>
                  </a:prstGeom>
                  <a:solidFill>
                    <a:srgbClr val="00B05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7" name="타원 16"/>
                <p:cNvSpPr/>
                <p:nvPr/>
              </p:nvSpPr>
              <p:spPr>
                <a:xfrm>
                  <a:off x="2087150" y="1149076"/>
                  <a:ext cx="122024" cy="122024"/>
                </a:xfrm>
                <a:prstGeom prst="ellipse">
                  <a:avLst/>
                </a:prstGeom>
                <a:solidFill>
                  <a:schemeClr val="bg1">
                    <a:lumMod val="85000"/>
                    <a:lumOff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77" name="TextBox 76"/>
            <p:cNvSpPr txBox="1"/>
            <p:nvPr/>
          </p:nvSpPr>
          <p:spPr>
            <a:xfrm>
              <a:off x="1056101" y="2987631"/>
              <a:ext cx="1804691" cy="69249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300" b="1" dirty="0">
                  <a:latin typeface="HY나무M" panose="02030600000101010101" pitchFamily="18" charset="-127"/>
                  <a:ea typeface="HY나무M" panose="02030600000101010101" pitchFamily="18" charset="-127"/>
                </a:rPr>
                <a:t>혹독한 자연으로부터</a:t>
              </a:r>
              <a:endParaRPr lang="en-US" altLang="ko-KR" sz="1300" b="1" dirty="0"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endParaRPr lang="en-US" altLang="ko-KR" sz="1300" b="1" dirty="0"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r>
                <a:rPr lang="ko-KR" altLang="en-US" sz="1300" b="1" dirty="0">
                  <a:latin typeface="HY나무M" panose="02030600000101010101" pitchFamily="18" charset="-127"/>
                  <a:ea typeface="HY나무M" panose="02030600000101010101" pitchFamily="18" charset="-127"/>
                </a:rPr>
                <a:t>끝까지 살아남아라</a:t>
              </a:r>
              <a:r>
                <a:rPr lang="en-US" altLang="ko-KR" sz="1300" b="1" dirty="0">
                  <a:latin typeface="HY나무M" panose="02030600000101010101" pitchFamily="18" charset="-127"/>
                  <a:ea typeface="HY나무M" panose="02030600000101010101" pitchFamily="18" charset="-127"/>
                </a:rPr>
                <a:t>.</a:t>
              </a: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5137471" y="2361075"/>
            <a:ext cx="2611949" cy="1354655"/>
            <a:chOff x="4751533" y="2321723"/>
            <a:chExt cx="2611949" cy="1354655"/>
          </a:xfrm>
        </p:grpSpPr>
        <p:grpSp>
          <p:nvGrpSpPr>
            <p:cNvPr id="28" name="그룹 27"/>
            <p:cNvGrpSpPr/>
            <p:nvPr/>
          </p:nvGrpSpPr>
          <p:grpSpPr>
            <a:xfrm>
              <a:off x="5353154" y="2321723"/>
              <a:ext cx="1383642" cy="670590"/>
              <a:chOff x="5353154" y="2321723"/>
              <a:chExt cx="1383642" cy="670590"/>
            </a:xfrm>
          </p:grpSpPr>
          <p:grpSp>
            <p:nvGrpSpPr>
              <p:cNvPr id="64" name="그룹 63"/>
              <p:cNvGrpSpPr/>
              <p:nvPr/>
            </p:nvGrpSpPr>
            <p:grpSpPr>
              <a:xfrm>
                <a:off x="5940214" y="2321723"/>
                <a:ext cx="183036" cy="316709"/>
                <a:chOff x="2608441" y="1043472"/>
                <a:chExt cx="244049" cy="422278"/>
              </a:xfrm>
            </p:grpSpPr>
            <p:grpSp>
              <p:nvGrpSpPr>
                <p:cNvPr id="65" name="그룹 64"/>
                <p:cNvGrpSpPr/>
                <p:nvPr/>
              </p:nvGrpSpPr>
              <p:grpSpPr>
                <a:xfrm>
                  <a:off x="2608441" y="1043472"/>
                  <a:ext cx="244049" cy="422278"/>
                  <a:chOff x="2165493" y="1043472"/>
                  <a:chExt cx="244049" cy="422278"/>
                </a:xfrm>
              </p:grpSpPr>
              <p:sp>
                <p:nvSpPr>
                  <p:cNvPr id="67" name="타원 66"/>
                  <p:cNvSpPr/>
                  <p:nvPr/>
                </p:nvSpPr>
                <p:spPr>
                  <a:xfrm>
                    <a:off x="2165494" y="1043472"/>
                    <a:ext cx="244048" cy="244048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68" name="순서도: 병합 67"/>
                  <p:cNvSpPr/>
                  <p:nvPr/>
                </p:nvSpPr>
                <p:spPr>
                  <a:xfrm>
                    <a:off x="2165493" y="1194049"/>
                    <a:ext cx="244049" cy="271701"/>
                  </a:xfrm>
                  <a:prstGeom prst="flowChartMerg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66" name="타원 65"/>
                <p:cNvSpPr/>
                <p:nvPr/>
              </p:nvSpPr>
              <p:spPr>
                <a:xfrm>
                  <a:off x="2669454" y="1080129"/>
                  <a:ext cx="122024" cy="122024"/>
                </a:xfrm>
                <a:prstGeom prst="ellipse">
                  <a:avLst/>
                </a:prstGeom>
                <a:solidFill>
                  <a:schemeClr val="bg1">
                    <a:lumMod val="85000"/>
                    <a:lumOff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6" name="TextBox 75"/>
              <p:cNvSpPr txBox="1"/>
              <p:nvPr/>
            </p:nvSpPr>
            <p:spPr>
              <a:xfrm>
                <a:off x="5353154" y="2592203"/>
                <a:ext cx="138364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spc="300" dirty="0">
                    <a:latin typeface="HY나무B" panose="02030600000101010101" pitchFamily="18" charset="-127"/>
                    <a:ea typeface="HY나무B" panose="02030600000101010101" pitchFamily="18" charset="-127"/>
                  </a:rPr>
                  <a:t>오브젝트</a:t>
                </a:r>
              </a:p>
            </p:txBody>
          </p:sp>
        </p:grpSp>
        <p:sp>
          <p:nvSpPr>
            <p:cNvPr id="79" name="TextBox 78"/>
            <p:cNvSpPr txBox="1"/>
            <p:nvPr/>
          </p:nvSpPr>
          <p:spPr>
            <a:xfrm>
              <a:off x="4751533" y="2983881"/>
              <a:ext cx="2611949" cy="69249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300" b="1" dirty="0">
                  <a:latin typeface="HY나무M" panose="020B0600000101010101" charset="-127"/>
                  <a:ea typeface="HY나무M" panose="020B0600000101010101" charset="-127"/>
                </a:rPr>
                <a:t>오브젝트</a:t>
              </a:r>
              <a:r>
                <a:rPr lang="en-US" altLang="ko-KR" sz="1300" b="1" dirty="0">
                  <a:latin typeface="HY나무M" panose="020B0600000101010101" charset="-127"/>
                  <a:ea typeface="HY나무M" panose="020B0600000101010101" charset="-127"/>
                </a:rPr>
                <a:t>(</a:t>
              </a:r>
              <a:r>
                <a:rPr lang="ko-KR" altLang="en-US" sz="1300" b="1" dirty="0">
                  <a:latin typeface="HY나무M" panose="020B0600000101010101" charset="-127"/>
                  <a:ea typeface="HY나무M" panose="020B0600000101010101" charset="-127"/>
                </a:rPr>
                <a:t>동물</a:t>
              </a:r>
              <a:r>
                <a:rPr lang="en-US" altLang="ko-KR" sz="1300" b="1" dirty="0">
                  <a:latin typeface="HY나무M" panose="020B0600000101010101" charset="-127"/>
                  <a:ea typeface="HY나무M" panose="020B0600000101010101" charset="-127"/>
                </a:rPr>
                <a:t>,</a:t>
              </a:r>
              <a:r>
                <a:rPr lang="ko-KR" altLang="en-US" sz="1300" b="1" dirty="0">
                  <a:latin typeface="HY나무M" panose="020B0600000101010101" charset="-127"/>
                  <a:ea typeface="HY나무M" panose="020B0600000101010101" charset="-127"/>
                </a:rPr>
                <a:t>식물</a:t>
              </a:r>
              <a:r>
                <a:rPr lang="en-US" altLang="ko-KR" sz="1300" b="1" dirty="0" smtClean="0">
                  <a:latin typeface="HY나무M" panose="020B0600000101010101" charset="-127"/>
                  <a:ea typeface="HY나무M" panose="020B0600000101010101" charset="-127"/>
                </a:rPr>
                <a:t>)</a:t>
              </a:r>
              <a:r>
                <a:rPr lang="ko-KR" altLang="en-US" sz="1300" b="1" dirty="0" smtClean="0">
                  <a:latin typeface="HY나무M" panose="020B0600000101010101" charset="-127"/>
                  <a:ea typeface="HY나무M" panose="020B0600000101010101" charset="-127"/>
                </a:rPr>
                <a:t>를 </a:t>
              </a:r>
              <a:r>
                <a:rPr lang="ko-KR" altLang="en-US" sz="1300" b="1" dirty="0">
                  <a:latin typeface="HY나무M" panose="020B0600000101010101" charset="-127"/>
                  <a:ea typeface="HY나무M" panose="020B0600000101010101" charset="-127"/>
                </a:rPr>
                <a:t>활용하여 </a:t>
              </a:r>
              <a:endParaRPr lang="en-US" altLang="ko-KR" sz="1300" b="1" dirty="0">
                <a:latin typeface="HY나무M" panose="020B0600000101010101" charset="-127"/>
                <a:ea typeface="HY나무M" panose="020B0600000101010101" charset="-127"/>
              </a:endParaRPr>
            </a:p>
            <a:p>
              <a:pPr algn="ctr"/>
              <a:endParaRPr lang="en-US" altLang="ko-KR" sz="1300" b="1" dirty="0">
                <a:latin typeface="HY나무M" panose="020B0600000101010101" charset="-127"/>
                <a:ea typeface="HY나무M" panose="020B0600000101010101" charset="-127"/>
              </a:endParaRPr>
            </a:p>
            <a:p>
              <a:pPr algn="ctr"/>
              <a:r>
                <a:rPr lang="ko-KR" altLang="en-US" sz="1300" b="1" dirty="0">
                  <a:latin typeface="HY나무M" panose="020B0600000101010101" charset="-127"/>
                  <a:ea typeface="HY나무M" panose="020B0600000101010101" charset="-127"/>
                </a:rPr>
                <a:t>상황에 맞는 </a:t>
              </a:r>
              <a:r>
                <a:rPr lang="ko-KR" altLang="en-US" sz="1300" b="1" dirty="0" err="1">
                  <a:latin typeface="HY나무M" panose="020B0600000101010101" charset="-127"/>
                  <a:ea typeface="HY나무M" panose="020B0600000101010101" charset="-127"/>
                </a:rPr>
                <a:t>아이템을만든다</a:t>
              </a:r>
              <a:r>
                <a:rPr lang="en-US" altLang="ko-KR" sz="1300" b="1" dirty="0">
                  <a:latin typeface="HY나무M" panose="020B0600000101010101" charset="-127"/>
                  <a:ea typeface="HY나무M" panose="020B0600000101010101" charset="-127"/>
                </a:rPr>
                <a:t>.</a:t>
              </a:r>
              <a:r>
                <a:rPr lang="ko-KR" altLang="en-US" sz="1300" b="1" dirty="0">
                  <a:latin typeface="HY나무M" panose="020B0600000101010101" charset="-127"/>
                  <a:ea typeface="HY나무M" panose="020B0600000101010101" charset="-127"/>
                </a:rPr>
                <a:t> </a:t>
              </a:r>
              <a:endParaRPr lang="en-US" altLang="ko-KR" sz="1300" b="1" dirty="0">
                <a:latin typeface="HY나무M" panose="020B0600000101010101" charset="-127"/>
                <a:ea typeface="HY나무M" panose="020B0600000101010101" charset="-127"/>
              </a:endParaRPr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3171563" y="2321035"/>
            <a:ext cx="1945653" cy="1448627"/>
            <a:chOff x="3171563" y="2321035"/>
            <a:chExt cx="1945653" cy="1448627"/>
          </a:xfrm>
        </p:grpSpPr>
        <p:grpSp>
          <p:nvGrpSpPr>
            <p:cNvPr id="49" name="그룹 48"/>
            <p:cNvGrpSpPr/>
            <p:nvPr/>
          </p:nvGrpSpPr>
          <p:grpSpPr>
            <a:xfrm>
              <a:off x="3171563" y="2321035"/>
              <a:ext cx="1765892" cy="669354"/>
              <a:chOff x="3171563" y="2321035"/>
              <a:chExt cx="1765892" cy="669354"/>
            </a:xfrm>
          </p:grpSpPr>
          <p:grpSp>
            <p:nvGrpSpPr>
              <p:cNvPr id="59" name="그룹 58"/>
              <p:cNvGrpSpPr/>
              <p:nvPr/>
            </p:nvGrpSpPr>
            <p:grpSpPr>
              <a:xfrm>
                <a:off x="3995936" y="2321035"/>
                <a:ext cx="183036" cy="303889"/>
                <a:chOff x="2489007" y="1042556"/>
                <a:chExt cx="244048" cy="405185"/>
              </a:xfrm>
            </p:grpSpPr>
            <p:grpSp>
              <p:nvGrpSpPr>
                <p:cNvPr id="60" name="그룹 59"/>
                <p:cNvGrpSpPr/>
                <p:nvPr/>
              </p:nvGrpSpPr>
              <p:grpSpPr>
                <a:xfrm>
                  <a:off x="2489007" y="1042556"/>
                  <a:ext cx="244048" cy="405185"/>
                  <a:chOff x="2046059" y="1042556"/>
                  <a:chExt cx="244048" cy="405185"/>
                </a:xfrm>
              </p:grpSpPr>
              <p:sp>
                <p:nvSpPr>
                  <p:cNvPr id="62" name="타원 61"/>
                  <p:cNvSpPr/>
                  <p:nvPr/>
                </p:nvSpPr>
                <p:spPr>
                  <a:xfrm>
                    <a:off x="2046059" y="1042556"/>
                    <a:ext cx="244048" cy="244048"/>
                  </a:xfrm>
                  <a:prstGeom prst="ellipse">
                    <a:avLst/>
                  </a:prstGeom>
                  <a:solidFill>
                    <a:srgbClr val="00B0F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63" name="순서도: 병합 62"/>
                  <p:cNvSpPr/>
                  <p:nvPr/>
                </p:nvSpPr>
                <p:spPr>
                  <a:xfrm>
                    <a:off x="2046059" y="1176040"/>
                    <a:ext cx="244048" cy="271701"/>
                  </a:xfrm>
                  <a:prstGeom prst="flowChartMerge">
                    <a:avLst/>
                  </a:prstGeom>
                  <a:solidFill>
                    <a:srgbClr val="00B0F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61" name="타원 60"/>
                <p:cNvSpPr/>
                <p:nvPr/>
              </p:nvSpPr>
              <p:spPr>
                <a:xfrm>
                  <a:off x="2550019" y="1103568"/>
                  <a:ext cx="122024" cy="122024"/>
                </a:xfrm>
                <a:prstGeom prst="ellipse">
                  <a:avLst/>
                </a:prstGeom>
                <a:solidFill>
                  <a:schemeClr val="bg1">
                    <a:lumMod val="85000"/>
                    <a:lumOff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4" name="TextBox 73"/>
              <p:cNvSpPr txBox="1"/>
              <p:nvPr/>
            </p:nvSpPr>
            <p:spPr>
              <a:xfrm>
                <a:off x="3171563" y="2590279"/>
                <a:ext cx="176589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spc="300" dirty="0">
                    <a:latin typeface="HY나무B" panose="02030600000101010101" pitchFamily="18" charset="-127"/>
                    <a:ea typeface="HY나무B" panose="02030600000101010101" pitchFamily="18" charset="-127"/>
                  </a:rPr>
                  <a:t>아이템 조합</a:t>
                </a:r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3176892" y="3077165"/>
              <a:ext cx="1940324" cy="69249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300" b="1" dirty="0">
                  <a:latin typeface="HY나무M" panose="02030600000101010101" pitchFamily="18" charset="-127"/>
                  <a:ea typeface="HY나무M" panose="02030600000101010101" pitchFamily="18" charset="-127"/>
                </a:rPr>
                <a:t>재료 아이템을 수집하여</a:t>
              </a:r>
              <a:endParaRPr lang="en-US" altLang="ko-KR" sz="1300" b="1" dirty="0"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endParaRPr lang="en-US" altLang="ko-KR" sz="1300" b="1" dirty="0">
                <a:latin typeface="HY나무M" panose="02030600000101010101" pitchFamily="18" charset="-127"/>
                <a:ea typeface="HY나무M" panose="02030600000101010101" pitchFamily="18" charset="-127"/>
              </a:endParaRPr>
            </a:p>
            <a:p>
              <a:pPr algn="ctr"/>
              <a:r>
                <a:rPr lang="ko-KR" altLang="en-US" sz="1300" b="1" dirty="0">
                  <a:latin typeface="HY나무M" panose="02030600000101010101" pitchFamily="18" charset="-127"/>
                  <a:ea typeface="HY나무M" panose="02030600000101010101" pitchFamily="18" charset="-127"/>
                </a:rPr>
                <a:t>아이템을 조합한다</a:t>
              </a:r>
              <a:r>
                <a:rPr lang="en-US" altLang="ko-KR" sz="1300" b="1" dirty="0">
                  <a:latin typeface="HY나무M" panose="02030600000101010101" pitchFamily="18" charset="-127"/>
                  <a:ea typeface="HY나무M" panose="02030600000101010101" pitchFamily="18" charset="-127"/>
                </a:rPr>
                <a:t>.</a:t>
              </a:r>
              <a:endParaRPr lang="ko-KR" altLang="en-US" sz="1300" b="1" dirty="0">
                <a:latin typeface="HY나무M" panose="02030600000101010101" pitchFamily="18" charset="-127"/>
                <a:ea typeface="HY나무M" panose="02030600000101010101" pitchFamily="18" charset="-127"/>
              </a:endParaRPr>
            </a:p>
          </p:txBody>
        </p:sp>
      </p:grpSp>
      <p:grpSp>
        <p:nvGrpSpPr>
          <p:cNvPr id="83" name="그룹 82"/>
          <p:cNvGrpSpPr/>
          <p:nvPr/>
        </p:nvGrpSpPr>
        <p:grpSpPr>
          <a:xfrm>
            <a:off x="-31047" y="5949280"/>
            <a:ext cx="9308900" cy="908720"/>
            <a:chOff x="3583" y="5949280"/>
            <a:chExt cx="9273904" cy="908720"/>
          </a:xfrm>
        </p:grpSpPr>
        <p:sp>
          <p:nvSpPr>
            <p:cNvPr id="84" name="직사각형 83"/>
            <p:cNvSpPr/>
            <p:nvPr/>
          </p:nvSpPr>
          <p:spPr>
            <a:xfrm>
              <a:off x="3583" y="6419914"/>
              <a:ext cx="9144000" cy="438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5" name="그룹 84"/>
            <p:cNvGrpSpPr/>
            <p:nvPr/>
          </p:nvGrpSpPr>
          <p:grpSpPr>
            <a:xfrm>
              <a:off x="107504" y="6566409"/>
              <a:ext cx="282694" cy="174959"/>
              <a:chOff x="1017634" y="4545031"/>
              <a:chExt cx="411242" cy="254517"/>
            </a:xfrm>
          </p:grpSpPr>
          <p:grpSp>
            <p:nvGrpSpPr>
              <p:cNvPr id="92" name="그룹 91"/>
              <p:cNvGrpSpPr/>
              <p:nvPr/>
            </p:nvGrpSpPr>
            <p:grpSpPr>
              <a:xfrm>
                <a:off x="1171782" y="4545031"/>
                <a:ext cx="257094" cy="254517"/>
                <a:chOff x="1171782" y="4545031"/>
                <a:chExt cx="257094" cy="254517"/>
              </a:xfrm>
            </p:grpSpPr>
            <p:sp>
              <p:nvSpPr>
                <p:cNvPr id="96" name="타원 95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7" name="양쪽 모서리가 둥근 사각형 96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3" name="그룹 92"/>
              <p:cNvGrpSpPr/>
              <p:nvPr/>
            </p:nvGrpSpPr>
            <p:grpSpPr>
              <a:xfrm>
                <a:off x="1017634" y="4595988"/>
                <a:ext cx="205621" cy="203560"/>
                <a:chOff x="1171782" y="4545031"/>
                <a:chExt cx="257094" cy="254517"/>
              </a:xfrm>
            </p:grpSpPr>
            <p:sp>
              <p:nvSpPr>
                <p:cNvPr id="94" name="타원 93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5" name="양쪽 모서리가 둥근 사각형 94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86" name="그룹 85"/>
            <p:cNvGrpSpPr/>
            <p:nvPr/>
          </p:nvGrpSpPr>
          <p:grpSpPr>
            <a:xfrm>
              <a:off x="7233037" y="5949280"/>
              <a:ext cx="2044450" cy="472118"/>
              <a:chOff x="5782026" y="5425411"/>
              <a:chExt cx="2044450" cy="472118"/>
            </a:xfrm>
          </p:grpSpPr>
          <p:sp>
            <p:nvSpPr>
              <p:cNvPr id="90" name="TextBox 89"/>
              <p:cNvSpPr txBox="1"/>
              <p:nvPr/>
            </p:nvSpPr>
            <p:spPr>
              <a:xfrm>
                <a:off x="5782026" y="5497419"/>
                <a:ext cx="20444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en-US" altLang="ko-KR" sz="2000" kern="1300" spc="80" dirty="0">
                    <a:solidFill>
                      <a:schemeClr val="tx1">
                        <a:lumMod val="50000"/>
                      </a:schemeClr>
                    </a:solidFill>
                    <a:effectLst>
                      <a:innerShdw blurRad="63500" dist="50800" dir="2700000">
                        <a:prstClr val="black">
                          <a:alpha val="50000"/>
                        </a:prstClr>
                      </a:innerShdw>
                    </a:effectLst>
                    <a:latin typeface="Headliner No. 45" panose="02000000000000000000" pitchFamily="2" charset="0"/>
                    <a:cs typeface="DaunPenh" panose="01010101010101010101" pitchFamily="2" charset="0"/>
                  </a:rPr>
                  <a:t>Man in The Wild</a:t>
                </a:r>
                <a:endParaRPr lang="ko-KR" altLang="en-US" sz="2000" kern="1300" spc="80" dirty="0">
                  <a:solidFill>
                    <a:schemeClr val="tx1">
                      <a:lumMod val="50000"/>
                    </a:schemeClr>
                  </a:solidFill>
                  <a:effectLst>
                    <a:innerShdw blurRad="63500" dist="50800" dir="2700000">
                      <a:prstClr val="black">
                        <a:alpha val="50000"/>
                      </a:prstClr>
                    </a:innerShdw>
                  </a:effectLst>
                  <a:latin typeface="Headliner No. 45" panose="02000000000000000000" pitchFamily="2" charset="0"/>
                  <a:cs typeface="DaunPenh" panose="01010101010101010101" pitchFamily="2" charset="0"/>
                </a:endParaRPr>
              </a:p>
            </p:txBody>
          </p:sp>
          <p:sp>
            <p:nvSpPr>
              <p:cNvPr id="91" name="직사각형 90"/>
              <p:cNvSpPr/>
              <p:nvPr/>
            </p:nvSpPr>
            <p:spPr>
              <a:xfrm>
                <a:off x="6398163" y="5425411"/>
                <a:ext cx="1116126" cy="16382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spc="300" dirty="0" err="1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RnP</a:t>
                </a:r>
                <a:r>
                  <a:rPr lang="en-US" altLang="ko-KR" sz="700" spc="300" dirty="0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 TEAM’S</a:t>
                </a:r>
                <a:endParaRPr lang="ko-KR" altLang="en-US" sz="700" spc="300" dirty="0">
                  <a:solidFill>
                    <a:schemeClr val="tx1"/>
                  </a:solidFill>
                  <a:latin typeface="Headliner No. 45" panose="02000000000000000000" pitchFamily="2" charset="0"/>
                </a:endParaRPr>
              </a:p>
            </p:txBody>
          </p:sp>
        </p:grpSp>
        <p:sp>
          <p:nvSpPr>
            <p:cNvPr id="87" name="TextBox 86"/>
            <p:cNvSpPr txBox="1"/>
            <p:nvPr/>
          </p:nvSpPr>
          <p:spPr>
            <a:xfrm>
              <a:off x="467544" y="6525344"/>
              <a:ext cx="165618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TEAM MEMBER  3/3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1979712" y="6566409"/>
              <a:ext cx="1368152" cy="220545"/>
            </a:xfrm>
            <a:prstGeom prst="rect">
              <a:avLst/>
            </a:prstGeom>
            <a:solidFill>
              <a:srgbClr val="DA8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  RECEIVE INVITE</a:t>
              </a:r>
              <a:endParaRPr lang="ko-KR" altLang="en-US" sz="1050" b="1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89" name="L 도형 88"/>
            <p:cNvSpPr/>
            <p:nvPr/>
          </p:nvSpPr>
          <p:spPr>
            <a:xfrm rot="18900000">
              <a:off x="2058164" y="6584625"/>
              <a:ext cx="112102" cy="112102"/>
            </a:xfrm>
            <a:prstGeom prst="corner">
              <a:avLst>
                <a:gd name="adj1" fmla="val 23545"/>
                <a:gd name="adj2" fmla="val 20899"/>
              </a:avLst>
            </a:pr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8" name="그룹 97"/>
          <p:cNvGrpSpPr/>
          <p:nvPr/>
        </p:nvGrpSpPr>
        <p:grpSpPr>
          <a:xfrm>
            <a:off x="-81944" y="-27384"/>
            <a:ext cx="9229527" cy="1043561"/>
            <a:chOff x="-81944" y="-27384"/>
            <a:chExt cx="9229527" cy="1043561"/>
          </a:xfrm>
        </p:grpSpPr>
        <p:sp>
          <p:nvSpPr>
            <p:cNvPr id="99" name="직사각형 98"/>
            <p:cNvSpPr/>
            <p:nvPr/>
          </p:nvSpPr>
          <p:spPr>
            <a:xfrm>
              <a:off x="3583" y="-10015"/>
              <a:ext cx="9144000" cy="7213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직사각형 99"/>
            <p:cNvSpPr/>
            <p:nvPr/>
          </p:nvSpPr>
          <p:spPr>
            <a:xfrm>
              <a:off x="0" y="427855"/>
              <a:ext cx="9144000" cy="334426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자유형 100"/>
            <p:cNvSpPr/>
            <p:nvPr/>
          </p:nvSpPr>
          <p:spPr>
            <a:xfrm>
              <a:off x="-31047" y="-20857"/>
              <a:ext cx="2653868" cy="1037034"/>
            </a:xfrm>
            <a:custGeom>
              <a:avLst/>
              <a:gdLst>
                <a:gd name="connsiteX0" fmla="*/ 2076450 w 2076450"/>
                <a:gd name="connsiteY0" fmla="*/ 0 h 1009650"/>
                <a:gd name="connsiteX1" fmla="*/ 0 w 2076450"/>
                <a:gd name="connsiteY1" fmla="*/ 0 h 1009650"/>
                <a:gd name="connsiteX2" fmla="*/ 0 w 2076450"/>
                <a:gd name="connsiteY2" fmla="*/ 1009650 h 1009650"/>
                <a:gd name="connsiteX3" fmla="*/ 1190625 w 2076450"/>
                <a:gd name="connsiteY3" fmla="*/ 857250 h 1009650"/>
                <a:gd name="connsiteX4" fmla="*/ 2076450 w 2076450"/>
                <a:gd name="connsiteY4" fmla="*/ 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6450" h="1009650">
                  <a:moveTo>
                    <a:pt x="2076450" y="0"/>
                  </a:moveTo>
                  <a:lnTo>
                    <a:pt x="0" y="0"/>
                  </a:lnTo>
                  <a:lnTo>
                    <a:pt x="0" y="1009650"/>
                  </a:lnTo>
                  <a:lnTo>
                    <a:pt x="1190625" y="857250"/>
                  </a:lnTo>
                  <a:lnTo>
                    <a:pt x="2076450" y="0"/>
                  </a:lnTo>
                  <a:close/>
                </a:path>
              </a:pathLst>
            </a:custGeom>
            <a:solidFill>
              <a:srgbClr val="DA8C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-19912" y="200374"/>
              <a:ext cx="1868205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3200" kern="1300" spc="80" dirty="0"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Chapter. 2</a:t>
              </a:r>
              <a:endParaRPr lang="ko-KR" altLang="en-US" sz="3200" kern="1300" spc="80" dirty="0"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-81944" y="-27384"/>
              <a:ext cx="205216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2000" kern="1300" spc="80" dirty="0">
                  <a:solidFill>
                    <a:srgbClr val="FFC000"/>
                  </a:solid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Man in The Wild</a:t>
              </a:r>
              <a:endParaRPr lang="ko-KR" altLang="en-US" sz="2000" kern="1300" spc="80" dirty="0">
                <a:solidFill>
                  <a:srgbClr val="FFC000"/>
                </a:solid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4860032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CHAPTER3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5868144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CHAPTER4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6876256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CHAPTER5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109" name="그림 10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7900" y="67020"/>
              <a:ext cx="720080" cy="303783"/>
            </a:xfrm>
            <a:prstGeom prst="rect">
              <a:avLst/>
            </a:prstGeom>
          </p:spPr>
        </p:pic>
        <p:sp>
          <p:nvSpPr>
            <p:cNvPr id="110" name="TextBox 109"/>
            <p:cNvSpPr txBox="1"/>
            <p:nvPr/>
          </p:nvSpPr>
          <p:spPr>
            <a:xfrm>
              <a:off x="1907704" y="464263"/>
              <a:ext cx="3744416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게임 진행</a:t>
              </a:r>
            </a:p>
          </p:txBody>
        </p:sp>
      </p:grpSp>
      <p:sp>
        <p:nvSpPr>
          <p:cNvPr id="113" name="TextBox 112"/>
          <p:cNvSpPr txBox="1"/>
          <p:nvPr/>
        </p:nvSpPr>
        <p:spPr>
          <a:xfrm>
            <a:off x="2843808" y="116632"/>
            <a:ext cx="93610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CHAPTER1</a:t>
            </a:r>
            <a:endParaRPr lang="ko-KR" altLang="en-US" sz="1100" b="1" dirty="0">
              <a:solidFill>
                <a:schemeClr val="tx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3851920" y="116632"/>
            <a:ext cx="93610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CHAPTER2</a:t>
            </a:r>
            <a:endParaRPr lang="ko-KR" altLang="en-US" sz="1100" b="1" dirty="0">
              <a:solidFill>
                <a:schemeClr val="tx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442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5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관련 이미지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046" y="575380"/>
            <a:ext cx="9178630" cy="601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직사각형 38"/>
          <p:cNvSpPr/>
          <p:nvPr/>
        </p:nvSpPr>
        <p:spPr>
          <a:xfrm>
            <a:off x="-31047" y="711304"/>
            <a:ext cx="9175047" cy="581404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lumOff val="25000"/>
                  <a:alpha val="51000"/>
                </a:schemeClr>
              </a:gs>
              <a:gs pos="100000">
                <a:srgbClr val="DA8C00">
                  <a:alpha val="73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2" name="그룹 51"/>
          <p:cNvGrpSpPr/>
          <p:nvPr/>
        </p:nvGrpSpPr>
        <p:grpSpPr>
          <a:xfrm>
            <a:off x="-33029" y="711304"/>
            <a:ext cx="2292775" cy="5708610"/>
            <a:chOff x="-33029" y="711304"/>
            <a:chExt cx="2292775" cy="5708610"/>
          </a:xfrm>
        </p:grpSpPr>
        <p:sp>
          <p:nvSpPr>
            <p:cNvPr id="2" name="직사각형 1"/>
            <p:cNvSpPr/>
            <p:nvPr/>
          </p:nvSpPr>
          <p:spPr>
            <a:xfrm>
              <a:off x="-33029" y="711304"/>
              <a:ext cx="2292775" cy="5708610"/>
            </a:xfrm>
            <a:prstGeom prst="rect">
              <a:avLst/>
            </a:prstGeom>
            <a:solidFill>
              <a:schemeClr val="bg1">
                <a:lumMod val="95000"/>
                <a:lumOff val="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0" name="그룹 49"/>
            <p:cNvGrpSpPr/>
            <p:nvPr/>
          </p:nvGrpSpPr>
          <p:grpSpPr>
            <a:xfrm>
              <a:off x="107504" y="1628800"/>
              <a:ext cx="1955894" cy="3107443"/>
              <a:chOff x="107504" y="1628800"/>
              <a:chExt cx="1955894" cy="3107443"/>
            </a:xfrm>
          </p:grpSpPr>
          <p:sp>
            <p:nvSpPr>
              <p:cNvPr id="80" name="직사각형 79"/>
              <p:cNvSpPr/>
              <p:nvPr/>
            </p:nvSpPr>
            <p:spPr>
              <a:xfrm>
                <a:off x="519248" y="1628800"/>
                <a:ext cx="1125218" cy="288032"/>
              </a:xfrm>
              <a:prstGeom prst="rect">
                <a:avLst/>
              </a:prstGeom>
              <a:solidFill>
                <a:schemeClr val="tx1">
                  <a:lumMod val="75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spc="300" dirty="0">
                    <a:solidFill>
                      <a:schemeClr val="bg1"/>
                    </a:solidFill>
                    <a:latin typeface="Headliner No. 45" panose="02000000000000000000" pitchFamily="2" charset="0"/>
                  </a:rPr>
                  <a:t>STEP.1</a:t>
                </a:r>
                <a:endParaRPr lang="ko-KR" altLang="en-US" sz="1400" spc="300" dirty="0">
                  <a:solidFill>
                    <a:schemeClr val="bg1"/>
                  </a:solidFill>
                  <a:latin typeface="Headliner No. 45" panose="02000000000000000000" pitchFamily="2" charset="0"/>
                </a:endParaRPr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107504" y="2116013"/>
                <a:ext cx="1955894" cy="738664"/>
              </a:xfrm>
              <a:prstGeom prst="rect">
                <a:avLst/>
              </a:prstGeom>
              <a:noFill/>
              <a:scene3d>
                <a:camera prst="obliqueTop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 err="1">
                    <a:latin typeface="HY나무M" panose="02030600000101010101" pitchFamily="18" charset="-127"/>
                    <a:ea typeface="HY나무M" panose="02030600000101010101" pitchFamily="18" charset="-127"/>
                  </a:rPr>
                  <a:t>라로레아</a:t>
                </a:r>
                <a:r>
                  <a:rPr lang="ko-KR" altLang="en-US" sz="1400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 </a:t>
                </a:r>
                <a:r>
                  <a:rPr lang="ko-KR" altLang="en-US" sz="1400" b="1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섬에 </a:t>
                </a:r>
                <a:endParaRPr lang="en-US" altLang="ko-KR" sz="1400" b="1" dirty="0">
                  <a:latin typeface="HY나무M" panose="02030600000101010101" pitchFamily="18" charset="-127"/>
                  <a:ea typeface="HY나무M" panose="02030600000101010101" pitchFamily="18" charset="-127"/>
                </a:endParaRPr>
              </a:p>
              <a:p>
                <a:pPr algn="ctr"/>
                <a:endParaRPr lang="en-US" altLang="ko-KR" sz="1400" b="1" dirty="0">
                  <a:latin typeface="HY나무M" panose="02030600000101010101" pitchFamily="18" charset="-127"/>
                  <a:ea typeface="HY나무M" panose="02030600000101010101" pitchFamily="18" charset="-127"/>
                </a:endParaRPr>
              </a:p>
              <a:p>
                <a:pPr algn="ctr"/>
                <a:r>
                  <a:rPr lang="ko-KR" altLang="en-US" sz="1400" b="1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불시착하게 된 주인공</a:t>
                </a:r>
              </a:p>
            </p:txBody>
          </p:sp>
          <p:sp>
            <p:nvSpPr>
              <p:cNvPr id="113" name="모서리가 둥근 직사각형 112"/>
              <p:cNvSpPr/>
              <p:nvPr/>
            </p:nvSpPr>
            <p:spPr>
              <a:xfrm>
                <a:off x="613805" y="3800139"/>
                <a:ext cx="936104" cy="936104"/>
              </a:xfrm>
              <a:prstGeom prst="roundRect">
                <a:avLst/>
              </a:prstGeom>
              <a:pattFill prst="wdDnDiag">
                <a:fgClr>
                  <a:schemeClr val="tx1"/>
                </a:fgClr>
                <a:bgClr>
                  <a:schemeClr val="tx1">
                    <a:lumMod val="50000"/>
                  </a:schemeClr>
                </a:bgClr>
              </a:patt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53" name="그룹 52"/>
          <p:cNvGrpSpPr/>
          <p:nvPr/>
        </p:nvGrpSpPr>
        <p:grpSpPr>
          <a:xfrm>
            <a:off x="2265675" y="789158"/>
            <a:ext cx="2292775" cy="5708610"/>
            <a:chOff x="2265675" y="789158"/>
            <a:chExt cx="2292775" cy="5708610"/>
          </a:xfrm>
        </p:grpSpPr>
        <p:sp>
          <p:nvSpPr>
            <p:cNvPr id="77" name="직사각형 76"/>
            <p:cNvSpPr/>
            <p:nvPr/>
          </p:nvSpPr>
          <p:spPr>
            <a:xfrm>
              <a:off x="2265675" y="789158"/>
              <a:ext cx="2292775" cy="5708610"/>
            </a:xfrm>
            <a:prstGeom prst="rect">
              <a:avLst/>
            </a:prstGeom>
            <a:solidFill>
              <a:schemeClr val="bg1">
                <a:lumMod val="95000"/>
                <a:lumOff val="5000"/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4" name="그룹 113"/>
            <p:cNvGrpSpPr/>
            <p:nvPr/>
          </p:nvGrpSpPr>
          <p:grpSpPr>
            <a:xfrm>
              <a:off x="2307438" y="1628800"/>
              <a:ext cx="2226057" cy="3107443"/>
              <a:chOff x="2187" y="1628800"/>
              <a:chExt cx="2226057" cy="3107443"/>
            </a:xfrm>
          </p:grpSpPr>
          <p:sp>
            <p:nvSpPr>
              <p:cNvPr id="115" name="직사각형 114"/>
              <p:cNvSpPr/>
              <p:nvPr/>
            </p:nvSpPr>
            <p:spPr>
              <a:xfrm>
                <a:off x="519248" y="1628800"/>
                <a:ext cx="1125218" cy="288032"/>
              </a:xfrm>
              <a:prstGeom prst="rect">
                <a:avLst/>
              </a:prstGeom>
              <a:solidFill>
                <a:schemeClr val="tx1">
                  <a:lumMod val="75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spc="300" dirty="0">
                    <a:solidFill>
                      <a:schemeClr val="bg1"/>
                    </a:solidFill>
                    <a:latin typeface="Headliner No. 45" panose="02000000000000000000" pitchFamily="2" charset="0"/>
                  </a:rPr>
                  <a:t>STEP.2</a:t>
                </a:r>
                <a:endParaRPr lang="ko-KR" altLang="en-US" sz="1400" spc="300" dirty="0">
                  <a:solidFill>
                    <a:schemeClr val="bg1"/>
                  </a:solidFill>
                  <a:latin typeface="Headliner No. 45" panose="02000000000000000000" pitchFamily="2" charset="0"/>
                </a:endParaRPr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2187" y="2116013"/>
                <a:ext cx="2226057" cy="738664"/>
              </a:xfrm>
              <a:prstGeom prst="rect">
                <a:avLst/>
              </a:prstGeom>
              <a:noFill/>
              <a:scene3d>
                <a:camera prst="obliqueTop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기본 장비들을 사용하여</a:t>
                </a:r>
                <a:endParaRPr lang="en-US" altLang="ko-KR" sz="1400" dirty="0">
                  <a:latin typeface="HY나무M" panose="02030600000101010101" pitchFamily="18" charset="-127"/>
                  <a:ea typeface="HY나무M" panose="02030600000101010101" pitchFamily="18" charset="-127"/>
                </a:endParaRPr>
              </a:p>
              <a:p>
                <a:pPr algn="ctr"/>
                <a:endParaRPr lang="en-US" altLang="ko-KR" sz="1400" dirty="0">
                  <a:latin typeface="HY나무M" panose="02030600000101010101" pitchFamily="18" charset="-127"/>
                  <a:ea typeface="HY나무M" panose="02030600000101010101" pitchFamily="18" charset="-127"/>
                </a:endParaRPr>
              </a:p>
              <a:p>
                <a:pPr algn="ctr"/>
                <a:r>
                  <a:rPr lang="ko-KR" altLang="en-US" sz="1400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주변을 탐색한다</a:t>
                </a:r>
                <a:r>
                  <a:rPr lang="en-US" altLang="ko-KR" sz="1400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.</a:t>
                </a:r>
                <a:endParaRPr lang="ko-KR" altLang="en-US" sz="1400" b="1" dirty="0">
                  <a:latin typeface="HY나무M" panose="02030600000101010101" pitchFamily="18" charset="-127"/>
                  <a:ea typeface="HY나무M" panose="02030600000101010101" pitchFamily="18" charset="-127"/>
                </a:endParaRPr>
              </a:p>
            </p:txBody>
          </p:sp>
          <p:sp>
            <p:nvSpPr>
              <p:cNvPr id="117" name="모서리가 둥근 직사각형 116"/>
              <p:cNvSpPr/>
              <p:nvPr/>
            </p:nvSpPr>
            <p:spPr>
              <a:xfrm>
                <a:off x="613805" y="3800139"/>
                <a:ext cx="936104" cy="936104"/>
              </a:xfrm>
              <a:prstGeom prst="roundRect">
                <a:avLst/>
              </a:prstGeom>
              <a:pattFill prst="wdUpDiag">
                <a:fgClr>
                  <a:schemeClr val="tx1"/>
                </a:fgClr>
                <a:bgClr>
                  <a:schemeClr val="tx1">
                    <a:lumMod val="50000"/>
                  </a:schemeClr>
                </a:bgClr>
              </a:patt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4" name="그룹 53"/>
          <p:cNvGrpSpPr/>
          <p:nvPr/>
        </p:nvGrpSpPr>
        <p:grpSpPr>
          <a:xfrm>
            <a:off x="4558450" y="711304"/>
            <a:ext cx="2292775" cy="5708610"/>
            <a:chOff x="4558450" y="711304"/>
            <a:chExt cx="2292775" cy="5708610"/>
          </a:xfrm>
        </p:grpSpPr>
        <p:sp>
          <p:nvSpPr>
            <p:cNvPr id="78" name="직사각형 77"/>
            <p:cNvSpPr/>
            <p:nvPr/>
          </p:nvSpPr>
          <p:spPr>
            <a:xfrm>
              <a:off x="4558450" y="711304"/>
              <a:ext cx="2292775" cy="5708610"/>
            </a:xfrm>
            <a:prstGeom prst="rect">
              <a:avLst/>
            </a:prstGeom>
            <a:solidFill>
              <a:schemeClr val="bg1">
                <a:lumMod val="95000"/>
                <a:lumOff val="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8" name="그룹 117"/>
            <p:cNvGrpSpPr/>
            <p:nvPr/>
          </p:nvGrpSpPr>
          <p:grpSpPr>
            <a:xfrm>
              <a:off x="4583405" y="1628800"/>
              <a:ext cx="2242865" cy="3107443"/>
              <a:chOff x="-27097" y="1628800"/>
              <a:chExt cx="2242865" cy="3107443"/>
            </a:xfrm>
          </p:grpSpPr>
          <p:sp>
            <p:nvSpPr>
              <p:cNvPr id="119" name="직사각형 118"/>
              <p:cNvSpPr/>
              <p:nvPr/>
            </p:nvSpPr>
            <p:spPr>
              <a:xfrm>
                <a:off x="519248" y="1628800"/>
                <a:ext cx="1125218" cy="288032"/>
              </a:xfrm>
              <a:prstGeom prst="rect">
                <a:avLst/>
              </a:prstGeom>
              <a:solidFill>
                <a:schemeClr val="tx1">
                  <a:lumMod val="75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spc="300" dirty="0">
                    <a:solidFill>
                      <a:schemeClr val="bg1"/>
                    </a:solidFill>
                    <a:latin typeface="Headliner No. 45" panose="02000000000000000000" pitchFamily="2" charset="0"/>
                  </a:rPr>
                  <a:t>STEP.3</a:t>
                </a:r>
                <a:endParaRPr lang="ko-KR" altLang="en-US" sz="1400" spc="300" dirty="0">
                  <a:solidFill>
                    <a:schemeClr val="bg1"/>
                  </a:solidFill>
                  <a:latin typeface="Headliner No. 45" panose="02000000000000000000" pitchFamily="2" charset="0"/>
                </a:endParaRPr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-27097" y="2116013"/>
                <a:ext cx="2242865" cy="738664"/>
              </a:xfrm>
              <a:prstGeom prst="rect">
                <a:avLst/>
              </a:prstGeom>
              <a:noFill/>
              <a:scene3d>
                <a:camera prst="obliqueTop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b="1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생존을 위해 </a:t>
                </a:r>
                <a:endParaRPr lang="en-US" altLang="ko-KR" sz="1400" b="1" dirty="0">
                  <a:latin typeface="HY나무M" panose="02030600000101010101" pitchFamily="18" charset="-127"/>
                  <a:ea typeface="HY나무M" panose="02030600000101010101" pitchFamily="18" charset="-127"/>
                </a:endParaRPr>
              </a:p>
              <a:p>
                <a:pPr algn="ctr"/>
                <a:r>
                  <a:rPr lang="ko-KR" altLang="en-US" sz="1400" b="1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다양한 오브젝트를 </a:t>
                </a:r>
                <a:endParaRPr lang="en-US" altLang="ko-KR" sz="1400" b="1" dirty="0">
                  <a:latin typeface="HY나무M" panose="02030600000101010101" pitchFamily="18" charset="-127"/>
                  <a:ea typeface="HY나무M" panose="02030600000101010101" pitchFamily="18" charset="-127"/>
                </a:endParaRPr>
              </a:p>
              <a:p>
                <a:pPr algn="ctr"/>
                <a:r>
                  <a:rPr lang="ko-KR" altLang="en-US" sz="1400" b="1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이용한다</a:t>
                </a:r>
                <a:r>
                  <a:rPr lang="en-US" altLang="ko-KR" sz="1400" b="1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.</a:t>
                </a:r>
                <a:r>
                  <a:rPr lang="ko-KR" altLang="en-US" sz="1400" b="1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 </a:t>
                </a:r>
              </a:p>
            </p:txBody>
          </p:sp>
          <p:sp>
            <p:nvSpPr>
              <p:cNvPr id="121" name="모서리가 둥근 직사각형 120"/>
              <p:cNvSpPr/>
              <p:nvPr/>
            </p:nvSpPr>
            <p:spPr>
              <a:xfrm>
                <a:off x="613805" y="3800139"/>
                <a:ext cx="936104" cy="936104"/>
              </a:xfrm>
              <a:prstGeom prst="roundRect">
                <a:avLst/>
              </a:prstGeom>
              <a:pattFill prst="openDmnd">
                <a:fgClr>
                  <a:schemeClr val="tx1"/>
                </a:fgClr>
                <a:bgClr>
                  <a:schemeClr val="tx1">
                    <a:lumMod val="50000"/>
                  </a:schemeClr>
                </a:bgClr>
              </a:patt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5" name="그룹 54"/>
          <p:cNvGrpSpPr/>
          <p:nvPr/>
        </p:nvGrpSpPr>
        <p:grpSpPr>
          <a:xfrm>
            <a:off x="6851224" y="711304"/>
            <a:ext cx="2292775" cy="5708610"/>
            <a:chOff x="6851224" y="711304"/>
            <a:chExt cx="2292775" cy="5708610"/>
          </a:xfrm>
        </p:grpSpPr>
        <p:sp>
          <p:nvSpPr>
            <p:cNvPr id="79" name="직사각형 78"/>
            <p:cNvSpPr/>
            <p:nvPr/>
          </p:nvSpPr>
          <p:spPr>
            <a:xfrm>
              <a:off x="6851224" y="711304"/>
              <a:ext cx="2292775" cy="5708610"/>
            </a:xfrm>
            <a:prstGeom prst="rect">
              <a:avLst/>
            </a:prstGeom>
            <a:solidFill>
              <a:schemeClr val="tx1">
                <a:lumMod val="6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2" name="그룹 121"/>
            <p:cNvGrpSpPr/>
            <p:nvPr/>
          </p:nvGrpSpPr>
          <p:grpSpPr>
            <a:xfrm>
              <a:off x="6876181" y="1628800"/>
              <a:ext cx="2023776" cy="3107443"/>
              <a:chOff x="-39572" y="1628800"/>
              <a:chExt cx="2023776" cy="3107443"/>
            </a:xfrm>
          </p:grpSpPr>
          <p:sp>
            <p:nvSpPr>
              <p:cNvPr id="123" name="직사각형 122"/>
              <p:cNvSpPr/>
              <p:nvPr/>
            </p:nvSpPr>
            <p:spPr>
              <a:xfrm>
                <a:off x="519248" y="1628800"/>
                <a:ext cx="1125218" cy="288032"/>
              </a:xfrm>
              <a:prstGeom prst="rect">
                <a:avLst/>
              </a:prstGeom>
              <a:solidFill>
                <a:srgbClr val="DA8C00"/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spc="300" dirty="0">
                    <a:solidFill>
                      <a:schemeClr val="bg1"/>
                    </a:solidFill>
                    <a:latin typeface="Headliner No. 45" panose="02000000000000000000" pitchFamily="2" charset="0"/>
                  </a:rPr>
                  <a:t>STEP.4</a:t>
                </a:r>
                <a:endParaRPr lang="ko-KR" altLang="en-US" sz="1400" spc="300" dirty="0">
                  <a:solidFill>
                    <a:schemeClr val="bg1"/>
                  </a:solidFill>
                  <a:latin typeface="Headliner No. 45" panose="02000000000000000000" pitchFamily="2" charset="0"/>
                </a:endParaRPr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-39572" y="2116013"/>
                <a:ext cx="2023776" cy="523220"/>
              </a:xfrm>
              <a:prstGeom prst="rect">
                <a:avLst/>
              </a:prstGeom>
              <a:noFill/>
              <a:scene3d>
                <a:camera prst="obliqueTop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상대방을 먼저 찾아 </a:t>
                </a:r>
                <a:r>
                  <a:rPr lang="en-US" altLang="ko-KR" sz="1400" dirty="0">
                    <a:latin typeface="HY나무M" panose="02030600000101010101" pitchFamily="18" charset="-127"/>
                    <a:ea typeface="HY나무M" panose="02030600000101010101" pitchFamily="18" charset="-127"/>
                  </a:rPr>
                  <a:t>Kill</a:t>
                </a:r>
                <a:endParaRPr lang="ko-KR" altLang="en-US" sz="1400" b="1" dirty="0">
                  <a:latin typeface="HY나무M" panose="02030600000101010101" pitchFamily="18" charset="-127"/>
                  <a:ea typeface="HY나무M" panose="02030600000101010101" pitchFamily="18" charset="-127"/>
                </a:endParaRPr>
              </a:p>
            </p:txBody>
          </p:sp>
          <p:sp>
            <p:nvSpPr>
              <p:cNvPr id="125" name="모서리가 둥근 직사각형 124"/>
              <p:cNvSpPr/>
              <p:nvPr/>
            </p:nvSpPr>
            <p:spPr>
              <a:xfrm>
                <a:off x="613805" y="3800139"/>
                <a:ext cx="936104" cy="936104"/>
              </a:xfrm>
              <a:prstGeom prst="roundRect">
                <a:avLst/>
              </a:prstGeom>
              <a:pattFill prst="lgGrid">
                <a:fgClr>
                  <a:schemeClr val="tx1">
                    <a:lumMod val="50000"/>
                  </a:schemeClr>
                </a:fgClr>
                <a:bgClr>
                  <a:srgbClr val="DA8C00"/>
                </a:bgClr>
              </a:patt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6" name="그룹 55"/>
          <p:cNvGrpSpPr/>
          <p:nvPr/>
        </p:nvGrpSpPr>
        <p:grpSpPr>
          <a:xfrm>
            <a:off x="-31047" y="5949280"/>
            <a:ext cx="9308900" cy="908720"/>
            <a:chOff x="3583" y="5949280"/>
            <a:chExt cx="9273904" cy="908720"/>
          </a:xfrm>
        </p:grpSpPr>
        <p:sp>
          <p:nvSpPr>
            <p:cNvPr id="57" name="직사각형 56"/>
            <p:cNvSpPr/>
            <p:nvPr/>
          </p:nvSpPr>
          <p:spPr>
            <a:xfrm>
              <a:off x="3583" y="6419914"/>
              <a:ext cx="9144000" cy="438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8" name="그룹 57"/>
            <p:cNvGrpSpPr/>
            <p:nvPr/>
          </p:nvGrpSpPr>
          <p:grpSpPr>
            <a:xfrm>
              <a:off x="107504" y="6566409"/>
              <a:ext cx="282694" cy="174959"/>
              <a:chOff x="1017634" y="4545031"/>
              <a:chExt cx="411242" cy="254517"/>
            </a:xfrm>
          </p:grpSpPr>
          <p:grpSp>
            <p:nvGrpSpPr>
              <p:cNvPr id="65" name="그룹 64"/>
              <p:cNvGrpSpPr/>
              <p:nvPr/>
            </p:nvGrpSpPr>
            <p:grpSpPr>
              <a:xfrm>
                <a:off x="1171782" y="4545031"/>
                <a:ext cx="257094" cy="254517"/>
                <a:chOff x="1171782" y="4545031"/>
                <a:chExt cx="257094" cy="254517"/>
              </a:xfrm>
            </p:grpSpPr>
            <p:sp>
              <p:nvSpPr>
                <p:cNvPr id="69" name="타원 68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0" name="양쪽 모서리가 둥근 사각형 69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6" name="그룹 65"/>
              <p:cNvGrpSpPr/>
              <p:nvPr/>
            </p:nvGrpSpPr>
            <p:grpSpPr>
              <a:xfrm>
                <a:off x="1017634" y="4595988"/>
                <a:ext cx="205621" cy="203560"/>
                <a:chOff x="1171782" y="4545031"/>
                <a:chExt cx="257094" cy="254517"/>
              </a:xfrm>
            </p:grpSpPr>
            <p:sp>
              <p:nvSpPr>
                <p:cNvPr id="67" name="타원 66"/>
                <p:cNvSpPr/>
                <p:nvPr/>
              </p:nvSpPr>
              <p:spPr>
                <a:xfrm>
                  <a:off x="1223255" y="4545031"/>
                  <a:ext cx="154147" cy="154147"/>
                </a:xfrm>
                <a:prstGeom prst="ellipse">
                  <a:avLst/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8" name="양쪽 모서리가 둥근 사각형 67"/>
                <p:cNvSpPr/>
                <p:nvPr/>
              </p:nvSpPr>
              <p:spPr>
                <a:xfrm>
                  <a:off x="1171782" y="4671001"/>
                  <a:ext cx="257094" cy="128547"/>
                </a:xfrm>
                <a:prstGeom prst="round2SameRect">
                  <a:avLst>
                    <a:gd name="adj1" fmla="val 44181"/>
                    <a:gd name="adj2" fmla="val 0"/>
                  </a:avLst>
                </a:prstGeom>
                <a:solidFill>
                  <a:schemeClr val="tx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59" name="그룹 58"/>
            <p:cNvGrpSpPr/>
            <p:nvPr/>
          </p:nvGrpSpPr>
          <p:grpSpPr>
            <a:xfrm>
              <a:off x="7233037" y="5949280"/>
              <a:ext cx="2044450" cy="472118"/>
              <a:chOff x="5782026" y="5425411"/>
              <a:chExt cx="2044450" cy="472118"/>
            </a:xfrm>
          </p:grpSpPr>
          <p:sp>
            <p:nvSpPr>
              <p:cNvPr id="63" name="TextBox 62"/>
              <p:cNvSpPr txBox="1"/>
              <p:nvPr/>
            </p:nvSpPr>
            <p:spPr>
              <a:xfrm>
                <a:off x="5782026" y="5497419"/>
                <a:ext cx="20444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en-US" altLang="ko-KR" sz="2000" kern="1300" spc="80" dirty="0">
                    <a:solidFill>
                      <a:schemeClr val="tx1">
                        <a:lumMod val="50000"/>
                      </a:schemeClr>
                    </a:solidFill>
                    <a:effectLst>
                      <a:innerShdw blurRad="63500" dist="50800" dir="2700000">
                        <a:prstClr val="black">
                          <a:alpha val="50000"/>
                        </a:prstClr>
                      </a:innerShdw>
                    </a:effectLst>
                    <a:latin typeface="Headliner No. 45" panose="02000000000000000000" pitchFamily="2" charset="0"/>
                    <a:cs typeface="DaunPenh" panose="01010101010101010101" pitchFamily="2" charset="0"/>
                  </a:rPr>
                  <a:t>Man in The Wild</a:t>
                </a:r>
                <a:endParaRPr lang="ko-KR" altLang="en-US" sz="2000" kern="1300" spc="80" dirty="0">
                  <a:solidFill>
                    <a:schemeClr val="tx1">
                      <a:lumMod val="50000"/>
                    </a:schemeClr>
                  </a:solidFill>
                  <a:effectLst>
                    <a:innerShdw blurRad="63500" dist="50800" dir="2700000">
                      <a:prstClr val="black">
                        <a:alpha val="50000"/>
                      </a:prstClr>
                    </a:innerShdw>
                  </a:effectLst>
                  <a:latin typeface="Headliner No. 45" panose="02000000000000000000" pitchFamily="2" charset="0"/>
                  <a:cs typeface="DaunPenh" panose="01010101010101010101" pitchFamily="2" charset="0"/>
                </a:endParaRPr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6398163" y="5425411"/>
                <a:ext cx="1116126" cy="16382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softEdge rad="12700"/>
              </a:effectLst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spc="300" dirty="0" err="1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RnP</a:t>
                </a:r>
                <a:r>
                  <a:rPr lang="en-US" altLang="ko-KR" sz="700" spc="300" dirty="0">
                    <a:solidFill>
                      <a:schemeClr val="tx1"/>
                    </a:solidFill>
                    <a:latin typeface="Headliner No. 45" panose="02000000000000000000" pitchFamily="2" charset="0"/>
                  </a:rPr>
                  <a:t> TEAM’S</a:t>
                </a:r>
                <a:endParaRPr lang="ko-KR" altLang="en-US" sz="700" spc="300" dirty="0">
                  <a:solidFill>
                    <a:schemeClr val="tx1"/>
                  </a:solidFill>
                  <a:latin typeface="Headliner No. 45" panose="02000000000000000000" pitchFamily="2" charset="0"/>
                </a:endParaRPr>
              </a:p>
            </p:txBody>
          </p:sp>
        </p:grpSp>
        <p:sp>
          <p:nvSpPr>
            <p:cNvPr id="60" name="TextBox 59"/>
            <p:cNvSpPr txBox="1"/>
            <p:nvPr/>
          </p:nvSpPr>
          <p:spPr>
            <a:xfrm>
              <a:off x="467544" y="6525344"/>
              <a:ext cx="165618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TEAM MEMBER  3/3</a:t>
              </a:r>
              <a:endParaRPr lang="ko-KR" altLang="en-US" sz="11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1979712" y="6566409"/>
              <a:ext cx="1368152" cy="220545"/>
            </a:xfrm>
            <a:prstGeom prst="rect">
              <a:avLst/>
            </a:prstGeom>
            <a:solidFill>
              <a:srgbClr val="DA8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  RECEIVE INVITE</a:t>
              </a:r>
              <a:endParaRPr lang="ko-KR" altLang="en-US" sz="1050" b="1" dirty="0">
                <a:solidFill>
                  <a:schemeClr val="bg1">
                    <a:lumMod val="95000"/>
                    <a:lumOff val="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62" name="L 도형 61"/>
            <p:cNvSpPr/>
            <p:nvPr/>
          </p:nvSpPr>
          <p:spPr>
            <a:xfrm rot="18900000">
              <a:off x="2058164" y="6584625"/>
              <a:ext cx="112102" cy="112102"/>
            </a:xfrm>
            <a:prstGeom prst="corner">
              <a:avLst>
                <a:gd name="adj1" fmla="val 23545"/>
                <a:gd name="adj2" fmla="val 20899"/>
              </a:avLst>
            </a:prstGeom>
            <a:solidFill>
              <a:schemeClr val="tx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-81944" y="-27384"/>
            <a:ext cx="9229527" cy="1043561"/>
            <a:chOff x="-81944" y="-27384"/>
            <a:chExt cx="9229527" cy="1043561"/>
          </a:xfrm>
        </p:grpSpPr>
        <p:sp>
          <p:nvSpPr>
            <p:cNvPr id="72" name="직사각형 71"/>
            <p:cNvSpPr/>
            <p:nvPr/>
          </p:nvSpPr>
          <p:spPr>
            <a:xfrm>
              <a:off x="3583" y="-10015"/>
              <a:ext cx="9144000" cy="7213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직사각형 72"/>
            <p:cNvSpPr/>
            <p:nvPr/>
          </p:nvSpPr>
          <p:spPr>
            <a:xfrm>
              <a:off x="0" y="427855"/>
              <a:ext cx="9144000" cy="334426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자유형 73"/>
            <p:cNvSpPr/>
            <p:nvPr/>
          </p:nvSpPr>
          <p:spPr>
            <a:xfrm>
              <a:off x="-31047" y="-20857"/>
              <a:ext cx="2653868" cy="1037034"/>
            </a:xfrm>
            <a:custGeom>
              <a:avLst/>
              <a:gdLst>
                <a:gd name="connsiteX0" fmla="*/ 2076450 w 2076450"/>
                <a:gd name="connsiteY0" fmla="*/ 0 h 1009650"/>
                <a:gd name="connsiteX1" fmla="*/ 0 w 2076450"/>
                <a:gd name="connsiteY1" fmla="*/ 0 h 1009650"/>
                <a:gd name="connsiteX2" fmla="*/ 0 w 2076450"/>
                <a:gd name="connsiteY2" fmla="*/ 1009650 h 1009650"/>
                <a:gd name="connsiteX3" fmla="*/ 1190625 w 2076450"/>
                <a:gd name="connsiteY3" fmla="*/ 857250 h 1009650"/>
                <a:gd name="connsiteX4" fmla="*/ 2076450 w 2076450"/>
                <a:gd name="connsiteY4" fmla="*/ 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6450" h="1009650">
                  <a:moveTo>
                    <a:pt x="2076450" y="0"/>
                  </a:moveTo>
                  <a:lnTo>
                    <a:pt x="0" y="0"/>
                  </a:lnTo>
                  <a:lnTo>
                    <a:pt x="0" y="1009650"/>
                  </a:lnTo>
                  <a:lnTo>
                    <a:pt x="1190625" y="857250"/>
                  </a:lnTo>
                  <a:lnTo>
                    <a:pt x="2076450" y="0"/>
                  </a:lnTo>
                  <a:close/>
                </a:path>
              </a:pathLst>
            </a:custGeom>
            <a:solidFill>
              <a:srgbClr val="DA8C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-19912" y="200374"/>
              <a:ext cx="1868205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3200" kern="1300" spc="80" dirty="0"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Chapter. 2</a:t>
              </a:r>
              <a:endParaRPr lang="ko-KR" altLang="en-US" sz="3200" kern="1300" spc="80" dirty="0"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-81944" y="-27384"/>
              <a:ext cx="205216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/>
            <a:p>
              <a:pPr algn="ctr"/>
              <a:r>
                <a:rPr lang="en-US" altLang="ko-KR" sz="2000" kern="1300" spc="80" dirty="0">
                  <a:solidFill>
                    <a:srgbClr val="FFC000"/>
                  </a:solidFill>
                  <a:effectLst>
                    <a:glow rad="63500">
                      <a:schemeClr val="bg1">
                        <a:lumMod val="95000"/>
                        <a:lumOff val="5000"/>
                        <a:alpha val="40000"/>
                      </a:schemeClr>
                    </a:glow>
                  </a:effectLst>
                  <a:latin typeface="Headliner No. 45" panose="02000000000000000000" pitchFamily="2" charset="0"/>
                  <a:cs typeface="DaunPenh" panose="01010101010101010101" pitchFamily="2" charset="0"/>
                </a:rPr>
                <a:t>Man in The Wild</a:t>
              </a:r>
              <a:endParaRPr lang="ko-KR" altLang="en-US" sz="2000" kern="1300" spc="80" dirty="0">
                <a:solidFill>
                  <a:srgbClr val="FFC000"/>
                </a:solidFill>
                <a:effectLst>
                  <a:glow rad="63500">
                    <a:schemeClr val="bg1">
                      <a:lumMod val="95000"/>
                      <a:lumOff val="5000"/>
                      <a:alpha val="40000"/>
                    </a:schemeClr>
                  </a:glow>
                </a:effectLst>
                <a:latin typeface="Headliner No. 45" panose="02000000000000000000" pitchFamily="2" charset="0"/>
                <a:cs typeface="DaunPenh" panose="01010101010101010101" pitchFamily="2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60032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CHAPTER3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5868144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CHAPTER4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876256" y="116632"/>
              <a:ext cx="936104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>
                  <a:solidFill>
                    <a:schemeClr val="tx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CHAPTER5</a:t>
              </a:r>
              <a:endParaRPr lang="ko-KR" altLang="en-US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84" name="그림 8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7900" y="67020"/>
              <a:ext cx="720080" cy="303783"/>
            </a:xfrm>
            <a:prstGeom prst="rect">
              <a:avLst/>
            </a:prstGeom>
          </p:spPr>
        </p:pic>
        <p:sp>
          <p:nvSpPr>
            <p:cNvPr id="85" name="TextBox 84"/>
            <p:cNvSpPr txBox="1"/>
            <p:nvPr/>
          </p:nvSpPr>
          <p:spPr>
            <a:xfrm>
              <a:off x="1907704" y="464263"/>
              <a:ext cx="3744416" cy="26161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HY나무B" panose="02030600000101010101" pitchFamily="18" charset="-127"/>
                  <a:ea typeface="HY나무B" panose="02030600000101010101" pitchFamily="18" charset="-127"/>
                </a:rPr>
                <a:t>게임 진행</a:t>
              </a: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2843808" y="116632"/>
            <a:ext cx="93610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CHAPTER1</a:t>
            </a:r>
            <a:endParaRPr lang="ko-KR" altLang="en-US" sz="1100" b="1" dirty="0">
              <a:solidFill>
                <a:schemeClr val="tx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3851920" y="116632"/>
            <a:ext cx="93610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tx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CHAPTER2</a:t>
            </a:r>
            <a:endParaRPr lang="ko-KR" altLang="en-US" sz="1100" b="1" dirty="0">
              <a:solidFill>
                <a:schemeClr val="tx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802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</TotalTime>
  <Words>648</Words>
  <Application>Microsoft Office PowerPoint</Application>
  <PresentationFormat>화면 슬라이드 쇼(4:3)</PresentationFormat>
  <Paragraphs>231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9" baseType="lpstr">
      <vt:lpstr>나눔스퀘어라운드 Regular</vt:lpstr>
      <vt:lpstr>나눔스퀘어</vt:lpstr>
      <vt:lpstr>Arial</vt:lpstr>
      <vt:lpstr>Headliner No. 45</vt:lpstr>
      <vt:lpstr>DaunPenh</vt:lpstr>
      <vt:lpstr>Summer Hearts</vt:lpstr>
      <vt:lpstr>HY나무B</vt:lpstr>
      <vt:lpstr>HY견고딕</vt:lpstr>
      <vt:lpstr>맑은 고딕</vt:lpstr>
      <vt:lpstr>HY나무M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HANS</dc:creator>
  <cp:lastModifiedBy>Windows 사용자</cp:lastModifiedBy>
  <cp:revision>61</cp:revision>
  <dcterms:created xsi:type="dcterms:W3CDTF">2017-10-20T05:28:48Z</dcterms:created>
  <dcterms:modified xsi:type="dcterms:W3CDTF">2017-11-14T14:43:33Z</dcterms:modified>
</cp:coreProperties>
</file>

<file path=docProps/thumbnail.jpeg>
</file>